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92" r:id="rId5"/>
    <p:sldId id="490" r:id="rId6"/>
    <p:sldId id="469" r:id="rId7"/>
    <p:sldId id="495" r:id="rId8"/>
    <p:sldId id="295" r:id="rId9"/>
    <p:sldId id="431" r:id="rId10"/>
    <p:sldId id="425" r:id="rId11"/>
    <p:sldId id="434" r:id="rId12"/>
    <p:sldId id="491" r:id="rId13"/>
    <p:sldId id="474" r:id="rId14"/>
    <p:sldId id="476" r:id="rId15"/>
    <p:sldId id="478" r:id="rId16"/>
    <p:sldId id="488" r:id="rId17"/>
    <p:sldId id="479" r:id="rId18"/>
    <p:sldId id="477" r:id="rId19"/>
    <p:sldId id="489" r:id="rId20"/>
    <p:sldId id="493" r:id="rId21"/>
    <p:sldId id="475" r:id="rId22"/>
    <p:sldId id="440" r:id="rId23"/>
    <p:sldId id="480" r:id="rId24"/>
    <p:sldId id="481" r:id="rId25"/>
    <p:sldId id="482" r:id="rId26"/>
    <p:sldId id="441" r:id="rId27"/>
    <p:sldId id="442" r:id="rId28"/>
    <p:sldId id="452" r:id="rId29"/>
    <p:sldId id="449" r:id="rId30"/>
    <p:sldId id="484" r:id="rId31"/>
    <p:sldId id="485" r:id="rId32"/>
    <p:sldId id="487" r:id="rId33"/>
    <p:sldId id="492" r:id="rId34"/>
    <p:sldId id="494" r:id="rId35"/>
    <p:sldId id="486" r:id="rId36"/>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A6A6"/>
    <a:srgbClr val="CCFF99"/>
    <a:srgbClr val="66FFCC"/>
    <a:srgbClr val="00FFFF"/>
    <a:srgbClr val="3DF5A2"/>
    <a:srgbClr val="00FF40"/>
    <a:srgbClr val="007DFF"/>
    <a:srgbClr val="E0F27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autoAdjust="0"/>
    <p:restoredTop sz="79435" autoAdjust="0"/>
  </p:normalViewPr>
  <p:slideViewPr>
    <p:cSldViewPr>
      <p:cViewPr varScale="1">
        <p:scale>
          <a:sx n="75" d="100"/>
          <a:sy n="75" d="100"/>
        </p:scale>
        <p:origin x="270" y="72"/>
      </p:cViewPr>
      <p:guideLst>
        <p:guide orient="horz" pos="2812"/>
        <p:guide orient="horz" pos="274"/>
        <p:guide orient="horz" pos="771"/>
        <p:guide orient="horz" pos="704"/>
        <p:guide pos="3920"/>
        <p:guide pos="271"/>
        <p:guide pos="5490"/>
      </p:guideLst>
    </p:cSldViewPr>
  </p:slideViewPr>
  <p:outlineViewPr>
    <p:cViewPr>
      <p:scale>
        <a:sx n="33" d="100"/>
        <a:sy n="33" d="100"/>
      </p:scale>
      <p:origin x="0" y="-7722"/>
    </p:cViewPr>
  </p:outlineViewPr>
  <p:notesTextViewPr>
    <p:cViewPr>
      <p:scale>
        <a:sx n="3" d="2"/>
        <a:sy n="3" d="2"/>
      </p:scale>
      <p:origin x="0" y="0"/>
    </p:cViewPr>
  </p:notesTextViewPr>
  <p:notesViewPr>
    <p:cSldViewPr>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EA55B-6DDC-49D2-8C8E-31D622540331}"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en-GB"/>
        </a:p>
      </dgm:t>
    </dgm:pt>
    <dgm:pt modelId="{BBEDFBBC-40B1-466C-A3DF-EBAE1AE81BE7}">
      <dgm:prSet phldrT="[Text]"/>
      <dgm:spPr>
        <a:solidFill>
          <a:schemeClr val="tx1">
            <a:lumMod val="75000"/>
            <a:lumOff val="25000"/>
          </a:schemeClr>
        </a:solidFill>
      </dgm:spPr>
      <dgm:t>
        <a:bodyPr/>
        <a:lstStyle/>
        <a:p>
          <a:r>
            <a:rPr lang="en-GB" dirty="0"/>
            <a:t>The Turing Way</a:t>
          </a:r>
        </a:p>
      </dgm:t>
    </dgm:pt>
    <dgm:pt modelId="{1865FFD6-B539-4079-A076-07485867C609}" type="parTrans" cxnId="{BDC02498-17F4-4CFC-954E-19FAAA660355}">
      <dgm:prSet/>
      <dgm:spPr/>
      <dgm:t>
        <a:bodyPr/>
        <a:lstStyle/>
        <a:p>
          <a:endParaRPr lang="en-GB"/>
        </a:p>
      </dgm:t>
    </dgm:pt>
    <dgm:pt modelId="{7B5473F0-34C5-4135-BABF-D7BEF9E7FF2F}" type="sibTrans" cxnId="{BDC02498-17F4-4CFC-954E-19FAAA660355}">
      <dgm:prSet/>
      <dgm:spPr/>
      <dgm:t>
        <a:bodyPr/>
        <a:lstStyle/>
        <a:p>
          <a:endParaRPr lang="en-GB"/>
        </a:p>
      </dgm:t>
    </dgm:pt>
    <dgm:pt modelId="{06DF60DB-4944-437D-9F7A-FD24942A2BD1}">
      <dgm:prSet phldrT="[Text]"/>
      <dgm:spPr>
        <a:ln>
          <a:solidFill>
            <a:schemeClr val="tx1">
              <a:lumMod val="75000"/>
              <a:lumOff val="25000"/>
            </a:schemeClr>
          </a:solidFill>
        </a:ln>
      </dgm:spPr>
      <dgm:t>
        <a:bodyPr/>
        <a:lstStyle/>
        <a:p>
          <a:r>
            <a:rPr lang="en-GB" dirty="0"/>
            <a:t>Handbook</a:t>
          </a:r>
        </a:p>
      </dgm:t>
    </dgm:pt>
    <dgm:pt modelId="{D86DA702-C314-4DCB-9C25-4D0B8B85982D}" type="parTrans" cxnId="{6B53DE0F-332A-4DBA-A7DE-85FA00494C40}">
      <dgm:prSet/>
      <dgm:spPr/>
      <dgm:t>
        <a:bodyPr/>
        <a:lstStyle/>
        <a:p>
          <a:endParaRPr lang="en-GB"/>
        </a:p>
      </dgm:t>
    </dgm:pt>
    <dgm:pt modelId="{B705D52B-7A9F-42A9-840E-66C95CE329C3}" type="sibTrans" cxnId="{6B53DE0F-332A-4DBA-A7DE-85FA00494C40}">
      <dgm:prSet/>
      <dgm:spPr/>
      <dgm:t>
        <a:bodyPr/>
        <a:lstStyle/>
        <a:p>
          <a:endParaRPr lang="en-GB"/>
        </a:p>
      </dgm:t>
    </dgm:pt>
    <dgm:pt modelId="{6F66310D-375F-44F6-B8E6-59444A033F14}">
      <dgm:prSet phldrT="[Text]"/>
      <dgm:spPr>
        <a:ln>
          <a:solidFill>
            <a:schemeClr val="tx1">
              <a:lumMod val="75000"/>
              <a:lumOff val="25000"/>
            </a:schemeClr>
          </a:solidFill>
        </a:ln>
      </dgm:spPr>
      <dgm:t>
        <a:bodyPr/>
        <a:lstStyle/>
        <a:p>
          <a:r>
            <a:rPr lang="en-GB" dirty="0" err="1"/>
            <a:t>BinderHub</a:t>
          </a:r>
          <a:endParaRPr lang="en-GB" dirty="0"/>
        </a:p>
      </dgm:t>
    </dgm:pt>
    <dgm:pt modelId="{BBA7068D-48D0-41AD-9731-D3E327121B72}" type="parTrans" cxnId="{AC3A9D52-8ED7-4533-A9D1-6C4A32425F9A}">
      <dgm:prSet/>
      <dgm:spPr/>
      <dgm:t>
        <a:bodyPr/>
        <a:lstStyle/>
        <a:p>
          <a:endParaRPr lang="en-GB"/>
        </a:p>
      </dgm:t>
    </dgm:pt>
    <dgm:pt modelId="{BF4539E3-BCE6-43F6-BB10-3826A0435D00}" type="sibTrans" cxnId="{AC3A9D52-8ED7-4533-A9D1-6C4A32425F9A}">
      <dgm:prSet/>
      <dgm:spPr/>
      <dgm:t>
        <a:bodyPr/>
        <a:lstStyle/>
        <a:p>
          <a:endParaRPr lang="en-GB"/>
        </a:p>
      </dgm:t>
    </dgm:pt>
    <dgm:pt modelId="{4000835E-90D7-48FC-B9DE-F69E64521C59}">
      <dgm:prSet phldrT="[Text]"/>
      <dgm:spPr>
        <a:ln>
          <a:solidFill>
            <a:schemeClr val="tx1">
              <a:lumMod val="75000"/>
              <a:lumOff val="25000"/>
            </a:schemeClr>
          </a:solidFill>
        </a:ln>
      </dgm:spPr>
      <dgm:t>
        <a:bodyPr/>
        <a:lstStyle/>
        <a:p>
          <a:r>
            <a:rPr lang="en-GB" dirty="0"/>
            <a:t>Community</a:t>
          </a:r>
        </a:p>
      </dgm:t>
    </dgm:pt>
    <dgm:pt modelId="{DF8E5589-4AD9-4490-8C1C-7FDA67F0C45F}" type="parTrans" cxnId="{00E8A370-3EDA-44A3-B0FC-CF234AE257CE}">
      <dgm:prSet/>
      <dgm:spPr/>
      <dgm:t>
        <a:bodyPr/>
        <a:lstStyle/>
        <a:p>
          <a:endParaRPr lang="en-GB"/>
        </a:p>
      </dgm:t>
    </dgm:pt>
    <dgm:pt modelId="{C86E5A2C-0139-4B59-BD34-3BD11168F847}" type="sibTrans" cxnId="{00E8A370-3EDA-44A3-B0FC-CF234AE257CE}">
      <dgm:prSet/>
      <dgm:spPr/>
      <dgm:t>
        <a:bodyPr/>
        <a:lstStyle/>
        <a:p>
          <a:endParaRPr lang="en-GB"/>
        </a:p>
      </dgm:t>
    </dgm:pt>
    <dgm:pt modelId="{3E604144-2F24-44F0-9914-2103CF62D89D}" type="pres">
      <dgm:prSet presAssocID="{CB2EA55B-6DDC-49D2-8C8E-31D622540331}" presName="composite" presStyleCnt="0">
        <dgm:presLayoutVars>
          <dgm:chMax val="1"/>
          <dgm:dir/>
          <dgm:resizeHandles val="exact"/>
        </dgm:presLayoutVars>
      </dgm:prSet>
      <dgm:spPr/>
    </dgm:pt>
    <dgm:pt modelId="{EC8CE7A4-50FB-41B8-8D1C-C4F1F89E610F}" type="pres">
      <dgm:prSet presAssocID="{BBEDFBBC-40B1-466C-A3DF-EBAE1AE81BE7}" presName="roof" presStyleLbl="dkBgShp" presStyleIdx="0" presStyleCnt="2"/>
      <dgm:spPr/>
    </dgm:pt>
    <dgm:pt modelId="{BD4E8D1C-9876-4AD3-A368-4A06C24FAE28}" type="pres">
      <dgm:prSet presAssocID="{BBEDFBBC-40B1-466C-A3DF-EBAE1AE81BE7}" presName="pillars" presStyleCnt="0"/>
      <dgm:spPr/>
    </dgm:pt>
    <dgm:pt modelId="{A680131B-FC0D-4F6E-8BA4-57D3B534E2E8}" type="pres">
      <dgm:prSet presAssocID="{BBEDFBBC-40B1-466C-A3DF-EBAE1AE81BE7}" presName="pillar1" presStyleLbl="node1" presStyleIdx="0" presStyleCnt="3">
        <dgm:presLayoutVars>
          <dgm:bulletEnabled val="1"/>
        </dgm:presLayoutVars>
      </dgm:prSet>
      <dgm:spPr/>
    </dgm:pt>
    <dgm:pt modelId="{42AF2727-2597-452D-9461-E5F63874EC6B}" type="pres">
      <dgm:prSet presAssocID="{6F66310D-375F-44F6-B8E6-59444A033F14}" presName="pillarX" presStyleLbl="node1" presStyleIdx="1" presStyleCnt="3">
        <dgm:presLayoutVars>
          <dgm:bulletEnabled val="1"/>
        </dgm:presLayoutVars>
      </dgm:prSet>
      <dgm:spPr/>
    </dgm:pt>
    <dgm:pt modelId="{CB1F1AB5-1AB9-455D-912D-258C4795A8C7}" type="pres">
      <dgm:prSet presAssocID="{4000835E-90D7-48FC-B9DE-F69E64521C59}" presName="pillarX" presStyleLbl="node1" presStyleIdx="2" presStyleCnt="3">
        <dgm:presLayoutVars>
          <dgm:bulletEnabled val="1"/>
        </dgm:presLayoutVars>
      </dgm:prSet>
      <dgm:spPr/>
    </dgm:pt>
    <dgm:pt modelId="{EDDA8A13-0441-4317-9BC4-3C54EB5F4832}" type="pres">
      <dgm:prSet presAssocID="{BBEDFBBC-40B1-466C-A3DF-EBAE1AE81BE7}" presName="base" presStyleLbl="dkBgShp" presStyleIdx="1" presStyleCnt="2"/>
      <dgm:spPr>
        <a:solidFill>
          <a:schemeClr val="tx1">
            <a:lumMod val="75000"/>
            <a:lumOff val="25000"/>
          </a:schemeClr>
        </a:solidFill>
      </dgm:spPr>
    </dgm:pt>
  </dgm:ptLst>
  <dgm:cxnLst>
    <dgm:cxn modelId="{6B53DE0F-332A-4DBA-A7DE-85FA00494C40}" srcId="{BBEDFBBC-40B1-466C-A3DF-EBAE1AE81BE7}" destId="{06DF60DB-4944-437D-9F7A-FD24942A2BD1}" srcOrd="0" destOrd="0" parTransId="{D86DA702-C314-4DCB-9C25-4D0B8B85982D}" sibTransId="{B705D52B-7A9F-42A9-840E-66C95CE329C3}"/>
    <dgm:cxn modelId="{F6B8EA14-CE17-484E-9046-144FB7699A7F}" type="presOf" srcId="{06DF60DB-4944-437D-9F7A-FD24942A2BD1}" destId="{A680131B-FC0D-4F6E-8BA4-57D3B534E2E8}" srcOrd="0" destOrd="0" presId="urn:microsoft.com/office/officeart/2005/8/layout/hList3"/>
    <dgm:cxn modelId="{532C6060-7930-444B-951B-9933F23A788F}" type="presOf" srcId="{BBEDFBBC-40B1-466C-A3DF-EBAE1AE81BE7}" destId="{EC8CE7A4-50FB-41B8-8D1C-C4F1F89E610F}" srcOrd="0" destOrd="0" presId="urn:microsoft.com/office/officeart/2005/8/layout/hList3"/>
    <dgm:cxn modelId="{00E8A370-3EDA-44A3-B0FC-CF234AE257CE}" srcId="{BBEDFBBC-40B1-466C-A3DF-EBAE1AE81BE7}" destId="{4000835E-90D7-48FC-B9DE-F69E64521C59}" srcOrd="2" destOrd="0" parTransId="{DF8E5589-4AD9-4490-8C1C-7FDA67F0C45F}" sibTransId="{C86E5A2C-0139-4B59-BD34-3BD11168F847}"/>
    <dgm:cxn modelId="{AC3A9D52-8ED7-4533-A9D1-6C4A32425F9A}" srcId="{BBEDFBBC-40B1-466C-A3DF-EBAE1AE81BE7}" destId="{6F66310D-375F-44F6-B8E6-59444A033F14}" srcOrd="1" destOrd="0" parTransId="{BBA7068D-48D0-41AD-9731-D3E327121B72}" sibTransId="{BF4539E3-BCE6-43F6-BB10-3826A0435D00}"/>
    <dgm:cxn modelId="{45C81785-F11A-4DF0-BE85-B776767F6690}" type="presOf" srcId="{4000835E-90D7-48FC-B9DE-F69E64521C59}" destId="{CB1F1AB5-1AB9-455D-912D-258C4795A8C7}" srcOrd="0" destOrd="0" presId="urn:microsoft.com/office/officeart/2005/8/layout/hList3"/>
    <dgm:cxn modelId="{BDC02498-17F4-4CFC-954E-19FAAA660355}" srcId="{CB2EA55B-6DDC-49D2-8C8E-31D622540331}" destId="{BBEDFBBC-40B1-466C-A3DF-EBAE1AE81BE7}" srcOrd="0" destOrd="0" parTransId="{1865FFD6-B539-4079-A076-07485867C609}" sibTransId="{7B5473F0-34C5-4135-BABF-D7BEF9E7FF2F}"/>
    <dgm:cxn modelId="{A9BA86E1-C815-4477-9B5A-929FF5F0A3A6}" type="presOf" srcId="{6F66310D-375F-44F6-B8E6-59444A033F14}" destId="{42AF2727-2597-452D-9461-E5F63874EC6B}" srcOrd="0" destOrd="0" presId="urn:microsoft.com/office/officeart/2005/8/layout/hList3"/>
    <dgm:cxn modelId="{3E1448EB-9216-4F3C-8B88-815F2324F876}" type="presOf" srcId="{CB2EA55B-6DDC-49D2-8C8E-31D622540331}" destId="{3E604144-2F24-44F0-9914-2103CF62D89D}" srcOrd="0" destOrd="0" presId="urn:microsoft.com/office/officeart/2005/8/layout/hList3"/>
    <dgm:cxn modelId="{AC8E8CDE-8E4B-415F-815B-161A069FDDC7}" type="presParOf" srcId="{3E604144-2F24-44F0-9914-2103CF62D89D}" destId="{EC8CE7A4-50FB-41B8-8D1C-C4F1F89E610F}" srcOrd="0" destOrd="0" presId="urn:microsoft.com/office/officeart/2005/8/layout/hList3"/>
    <dgm:cxn modelId="{880FBB5F-700B-4DDF-B34C-8AC1658E6039}" type="presParOf" srcId="{3E604144-2F24-44F0-9914-2103CF62D89D}" destId="{BD4E8D1C-9876-4AD3-A368-4A06C24FAE28}" srcOrd="1" destOrd="0" presId="urn:microsoft.com/office/officeart/2005/8/layout/hList3"/>
    <dgm:cxn modelId="{4DB0A76B-D9F9-4A65-8127-F3466AC01AC9}" type="presParOf" srcId="{BD4E8D1C-9876-4AD3-A368-4A06C24FAE28}" destId="{A680131B-FC0D-4F6E-8BA4-57D3B534E2E8}" srcOrd="0" destOrd="0" presId="urn:microsoft.com/office/officeart/2005/8/layout/hList3"/>
    <dgm:cxn modelId="{678BD305-6BD2-4409-9242-6C8A0D5B1ACA}" type="presParOf" srcId="{BD4E8D1C-9876-4AD3-A368-4A06C24FAE28}" destId="{42AF2727-2597-452D-9461-E5F63874EC6B}" srcOrd="1" destOrd="0" presId="urn:microsoft.com/office/officeart/2005/8/layout/hList3"/>
    <dgm:cxn modelId="{6110CAB3-B770-43C5-8275-2E5936A98D76}" type="presParOf" srcId="{BD4E8D1C-9876-4AD3-A368-4A06C24FAE28}" destId="{CB1F1AB5-1AB9-455D-912D-258C4795A8C7}" srcOrd="2" destOrd="0" presId="urn:microsoft.com/office/officeart/2005/8/layout/hList3"/>
    <dgm:cxn modelId="{EED29E1E-ADCE-4508-8B0C-6583D6F7539B}" type="presParOf" srcId="{3E604144-2F24-44F0-9914-2103CF62D89D}" destId="{EDDA8A13-0441-4317-9BC4-3C54EB5F4832}"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8CE7A4-50FB-41B8-8D1C-C4F1F89E610F}">
      <dsp:nvSpPr>
        <dsp:cNvPr id="0" name=""/>
        <dsp:cNvSpPr/>
      </dsp:nvSpPr>
      <dsp:spPr>
        <a:xfrm>
          <a:off x="0" y="0"/>
          <a:ext cx="8280400" cy="972026"/>
        </a:xfrm>
        <a:prstGeom prst="rect">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GB" sz="4600" kern="1200" dirty="0"/>
            <a:t>The Turing Way</a:t>
          </a:r>
        </a:p>
      </dsp:txBody>
      <dsp:txXfrm>
        <a:off x="0" y="0"/>
        <a:ext cx="8280400" cy="972026"/>
      </dsp:txXfrm>
    </dsp:sp>
    <dsp:sp modelId="{A680131B-FC0D-4F6E-8BA4-57D3B534E2E8}">
      <dsp:nvSpPr>
        <dsp:cNvPr id="0" name=""/>
        <dsp:cNvSpPr/>
      </dsp:nvSpPr>
      <dsp:spPr>
        <a:xfrm>
          <a:off x="4043"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dirty="0"/>
            <a:t>Handbook</a:t>
          </a:r>
        </a:p>
      </dsp:txBody>
      <dsp:txXfrm>
        <a:off x="4043" y="972026"/>
        <a:ext cx="2757437" cy="2041254"/>
      </dsp:txXfrm>
    </dsp:sp>
    <dsp:sp modelId="{42AF2727-2597-452D-9461-E5F63874EC6B}">
      <dsp:nvSpPr>
        <dsp:cNvPr id="0" name=""/>
        <dsp:cNvSpPr/>
      </dsp:nvSpPr>
      <dsp:spPr>
        <a:xfrm>
          <a:off x="2761481"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dirty="0" err="1"/>
            <a:t>BinderHub</a:t>
          </a:r>
          <a:endParaRPr lang="en-GB" sz="3800" kern="1200" dirty="0"/>
        </a:p>
      </dsp:txBody>
      <dsp:txXfrm>
        <a:off x="2761481" y="972026"/>
        <a:ext cx="2757437" cy="2041254"/>
      </dsp:txXfrm>
    </dsp:sp>
    <dsp:sp modelId="{CB1F1AB5-1AB9-455D-912D-258C4795A8C7}">
      <dsp:nvSpPr>
        <dsp:cNvPr id="0" name=""/>
        <dsp:cNvSpPr/>
      </dsp:nvSpPr>
      <dsp:spPr>
        <a:xfrm>
          <a:off x="5518918" y="972026"/>
          <a:ext cx="2757437" cy="2041254"/>
        </a:xfrm>
        <a:prstGeom prst="rect">
          <a:avLst/>
        </a:prstGeom>
        <a:solidFill>
          <a:schemeClr val="lt1">
            <a:hueOff val="0"/>
            <a:satOff val="0"/>
            <a:lumOff val="0"/>
            <a:alphaOff val="0"/>
          </a:schemeClr>
        </a:solidFill>
        <a:ln w="25400" cap="flat" cmpd="sng" algn="ctr">
          <a:solidFill>
            <a:schemeClr val="tx1">
              <a:lumMod val="75000"/>
              <a:lumOff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dirty="0"/>
            <a:t>Community</a:t>
          </a:r>
        </a:p>
      </dsp:txBody>
      <dsp:txXfrm>
        <a:off x="5518918" y="972026"/>
        <a:ext cx="2757437" cy="2041254"/>
      </dsp:txXfrm>
    </dsp:sp>
    <dsp:sp modelId="{EDDA8A13-0441-4317-9BC4-3C54EB5F4832}">
      <dsp:nvSpPr>
        <dsp:cNvPr id="0" name=""/>
        <dsp:cNvSpPr/>
      </dsp:nvSpPr>
      <dsp:spPr>
        <a:xfrm>
          <a:off x="0" y="3013280"/>
          <a:ext cx="8280400" cy="226806"/>
        </a:xfrm>
        <a:prstGeom prst="rect">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18/03/2019</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extLst>
      <p:ext uri="{BB962C8B-B14F-4D97-AF65-F5344CB8AC3E}">
        <p14:creationId xmlns:p14="http://schemas.microsoft.com/office/powerpoint/2010/main" val="8310080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kri.org/funding/funding-opportuniti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EC4943C-7DA4-41AC-AA6F-2E8615B912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8086E51-3046-4A0F-86C6-7A9D692B5E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a:extLst>
              <a:ext uri="{FF2B5EF4-FFF2-40B4-BE49-F238E27FC236}">
                <a16:creationId xmlns:a16="http://schemas.microsoft.com/office/drawing/2014/main" id="{93BAE899-37D8-4527-819F-68E68ADCD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A7567C-3886-48DF-B6E1-9B8D95D333F3}" type="slidenum">
              <a:rPr lang="en-GB" altLang="en-US" smtClean="0">
                <a:latin typeface="Calibri" panose="020F0502020204030204" pitchFamily="34" charset="0"/>
              </a:rPr>
              <a:pPr/>
              <a:t>5</a:t>
            </a:fld>
            <a:endParaRPr lang="en-GB"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Peer review After Results are Known: Are we “</a:t>
            </a:r>
            <a:r>
              <a:rPr lang="en-GB" dirty="0" err="1"/>
              <a:t>PARKing</a:t>
            </a:r>
            <a:r>
              <a:rPr lang="en-GB" dirty="0"/>
              <a:t>” the Cart Before the Horse?</a:t>
            </a:r>
          </a:p>
          <a:p>
            <a:endParaRPr lang="en-GB" dirty="0"/>
          </a:p>
          <a:p>
            <a:r>
              <a:rPr lang="en-GB" dirty="0"/>
              <a:t>The peer review will be prone to bias as long as it occurs after study results are known. This allows one to “torture the data until it confesses” to a statistically significant result. When studies refuse to “confess” and remain negative, authors and/or journals generally regard them as “not interesting” or “not publishable”.</a:t>
            </a:r>
          </a:p>
          <a:p>
            <a:r>
              <a:rPr lang="en-GB" dirty="0"/>
              <a:t>Such reporting biases become apparent when we use an “inception cohort” of trials from FDA Drug Approval Packages (left) and compare those results to corresponding journal articles (right( —this approach will be demonstrated with psychotropic drugs. The FDA’s immunity to these biases lies largely in the fact that is it aware of each trial’s existence—and </a:t>
            </a:r>
            <a:r>
              <a:rPr lang="en-GB" dirty="0" err="1"/>
              <a:t>prespecified</a:t>
            </a:r>
            <a:r>
              <a:rPr lang="en-GB" dirty="0"/>
              <a:t> methods—before study inception.</a:t>
            </a:r>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20</a:t>
            </a:fld>
            <a:endParaRPr lang="en-GB" altLang="en-US"/>
          </a:p>
        </p:txBody>
      </p:sp>
    </p:spTree>
    <p:extLst>
      <p:ext uri="{BB962C8B-B14F-4D97-AF65-F5344CB8AC3E}">
        <p14:creationId xmlns:p14="http://schemas.microsoft.com/office/powerpoint/2010/main" val="372311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Psychology, economy, machine learning -&gt; this is an issue across</a:t>
            </a:r>
            <a:r>
              <a:rPr lang="en-GB" baseline="0" dirty="0"/>
              <a:t> disciplines!</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22</a:t>
            </a:fld>
            <a:endParaRPr lang="en-GB" altLang="en-US"/>
          </a:p>
        </p:txBody>
      </p:sp>
    </p:spTree>
    <p:extLst>
      <p:ext uri="{BB962C8B-B14F-4D97-AF65-F5344CB8AC3E}">
        <p14:creationId xmlns:p14="http://schemas.microsoft.com/office/powerpoint/2010/main" val="342021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25</a:t>
            </a:fld>
            <a:endParaRPr lang="en-GB" altLang="en-US"/>
          </a:p>
        </p:txBody>
      </p:sp>
    </p:spTree>
    <p:extLst>
      <p:ext uri="{BB962C8B-B14F-4D97-AF65-F5344CB8AC3E}">
        <p14:creationId xmlns:p14="http://schemas.microsoft.com/office/powerpoint/2010/main" val="1997835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any</a:t>
            </a:r>
            <a:r>
              <a:rPr lang="en-GB" baseline="0" dirty="0"/>
              <a:t> concerns – contact Kirstie or Anna or email additional contact person noted on GitHub</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29</a:t>
            </a:fld>
            <a:endParaRPr lang="en-GB" altLang="en-US"/>
          </a:p>
        </p:txBody>
      </p:sp>
    </p:spTree>
    <p:extLst>
      <p:ext uri="{BB962C8B-B14F-4D97-AF65-F5344CB8AC3E}">
        <p14:creationId xmlns:p14="http://schemas.microsoft.com/office/powerpoint/2010/main" val="90761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eaLnBrk="1" hangingPunct="1">
              <a:spcBef>
                <a:spcPct val="0"/>
              </a:spcBef>
              <a:buFontTx/>
              <a:buNone/>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6</a:t>
            </a:fld>
            <a:endParaRPr lang="en-GB"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0084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628650" lvl="1" indent="-171450" eaLnBrk="1" hangingPunct="1">
              <a:spcBef>
                <a:spcPct val="0"/>
              </a:spcBef>
              <a:buFontTx/>
              <a:buChar char="•"/>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7</a:t>
            </a:fld>
            <a:endParaRPr lang="en-GB" alt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7998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Alan Turing Institute, via EPSRC and in collaboration with a number of other research councils, has been awarded a £40 million research programme through UKRI’s </a:t>
            </a:r>
            <a:r>
              <a:rPr lang="en-GB" dirty="0">
                <a:hlinkClick r:id="rId3"/>
              </a:rPr>
              <a:t>Strategic Priorities Fund</a:t>
            </a:r>
            <a:r>
              <a:rPr lang="en-GB" dirty="0"/>
              <a:t> into technologies of AI that will provide an all-pervading underpinning of future development in many sectors.</a:t>
            </a:r>
          </a:p>
          <a:p>
            <a:r>
              <a:rPr lang="en-GB" dirty="0"/>
              <a:t>This research will support a range of objectives covering four high-priority areas, with the aim to transform: </a:t>
            </a:r>
          </a:p>
          <a:p>
            <a:r>
              <a:rPr lang="en-GB" dirty="0"/>
              <a:t>engineering and urban planning, through the development of ‘digital twins’, digital replicas of physical systems.</a:t>
            </a:r>
          </a:p>
          <a:p>
            <a:r>
              <a:rPr lang="en-GB" dirty="0"/>
              <a:t>health, through applying machine learning to assist in the detection and diagnosis of illness, and the planning and personalisation of medical treatment.</a:t>
            </a:r>
          </a:p>
          <a:p>
            <a:r>
              <a:rPr lang="en-GB" dirty="0"/>
              <a:t>the physical and life sciences, through applying AI to the vast amounts of data generated by scientific research.</a:t>
            </a:r>
          </a:p>
          <a:p>
            <a:r>
              <a:rPr lang="en-GB" dirty="0"/>
              <a:t>criminal justice, through developing the technical tools as well as the ethical foundations to prevent crime, identify and rehabilitate offenders, and improve the operation of the criminal justice system.</a:t>
            </a:r>
          </a:p>
          <a:p>
            <a:r>
              <a:rPr lang="en-GB" dirty="0"/>
              <a:t>This programme is being led by the Engineering and Physical Sciences Research Council (EPSRC) in collaboration with The Alan Turing Institute, Biotechnology and Biological Sciences Research Council (BBSRC), Medical Research Council (MRC), Natural Environment Research Council (NERC) and Science and Technology Facilities Council (STFC). It includes policy support from the Home Office and the Ministry of Justice. </a:t>
            </a:r>
          </a:p>
          <a:p>
            <a:r>
              <a:rPr lang="en-GB" dirty="0"/>
              <a:t>Researchers at The Alan Turing Institute will work across some of these challenges with government departments, such as the Home Office and the Ministry of Justice. In addition, the outcomes of this programme will support the policy development of other government departments, such as the Department for Transport, the Department for Environment, Food &amp; Rural Affairs and DHSC. This programme will ensure that the UK meets the AI needs of the Industrial Strategy and stays competitive internationally.</a:t>
            </a:r>
          </a:p>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8</a:t>
            </a:fld>
            <a:endParaRPr lang="en-GB" altLang="en-US"/>
          </a:p>
        </p:txBody>
      </p:sp>
    </p:spTree>
    <p:extLst>
      <p:ext uri="{BB962C8B-B14F-4D97-AF65-F5344CB8AC3E}">
        <p14:creationId xmlns:p14="http://schemas.microsoft.com/office/powerpoint/2010/main" val="216475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many desirable chapters</a:t>
            </a:r>
            <a:r>
              <a:rPr lang="en-GB" baseline="0" dirty="0"/>
              <a:t> that we hope to add after the launch</a:t>
            </a:r>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11</a:t>
            </a:fld>
            <a:endParaRPr lang="en-GB" altLang="en-US"/>
          </a:p>
        </p:txBody>
      </p:sp>
    </p:spTree>
    <p:extLst>
      <p:ext uri="{BB962C8B-B14F-4D97-AF65-F5344CB8AC3E}">
        <p14:creationId xmlns:p14="http://schemas.microsoft.com/office/powerpoint/2010/main" val="406322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13</a:t>
            </a:fld>
            <a:endParaRPr lang="en-GB" altLang="en-US"/>
          </a:p>
        </p:txBody>
      </p:sp>
    </p:spTree>
    <p:extLst>
      <p:ext uri="{BB962C8B-B14F-4D97-AF65-F5344CB8AC3E}">
        <p14:creationId xmlns:p14="http://schemas.microsoft.com/office/powerpoint/2010/main" val="368538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2ab8ac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2ab8a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You will learn about this in the </a:t>
            </a:r>
            <a:r>
              <a:rPr lang="en-GB" sz="1200" dirty="0" err="1"/>
              <a:t>picoWoW</a:t>
            </a:r>
            <a:r>
              <a:rPr lang="en-GB" sz="1200" dirty="0"/>
              <a:t> later</a:t>
            </a:r>
            <a:endParaRPr sz="1200" dirty="0"/>
          </a:p>
        </p:txBody>
      </p:sp>
    </p:spTree>
    <p:extLst>
      <p:ext uri="{BB962C8B-B14F-4D97-AF65-F5344CB8AC3E}">
        <p14:creationId xmlns:p14="http://schemas.microsoft.com/office/powerpoint/2010/main" val="236080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to our superstar helpers today. </a:t>
            </a:r>
          </a:p>
        </p:txBody>
      </p:sp>
      <p:sp>
        <p:nvSpPr>
          <p:cNvPr id="4" name="Slide Number Placeholder 3"/>
          <p:cNvSpPr>
            <a:spLocks noGrp="1"/>
          </p:cNvSpPr>
          <p:nvPr>
            <p:ph type="sldNum" sz="quarter" idx="10"/>
          </p:nvPr>
        </p:nvSpPr>
        <p:spPr/>
        <p:txBody>
          <a:bodyPr/>
          <a:lstStyle/>
          <a:p>
            <a:pPr>
              <a:defRPr/>
            </a:pPr>
            <a:fld id="{B20FE0A2-34EE-413D-B87D-BE548BE2D9D5}" type="slidenum">
              <a:rPr lang="en-GB" altLang="en-US" smtClean="0"/>
              <a:pPr>
                <a:defRPr/>
              </a:pPr>
              <a:t>15</a:t>
            </a:fld>
            <a:endParaRPr lang="en-GB" altLang="en-US"/>
          </a:p>
        </p:txBody>
      </p:sp>
    </p:spTree>
    <p:extLst>
      <p:ext uri="{BB962C8B-B14F-4D97-AF65-F5344CB8AC3E}">
        <p14:creationId xmlns:p14="http://schemas.microsoft.com/office/powerpoint/2010/main" val="42312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16</a:t>
            </a:fld>
            <a:endParaRPr lang="en-GB" altLang="en-US"/>
          </a:p>
        </p:txBody>
      </p:sp>
    </p:spTree>
    <p:extLst>
      <p:ext uri="{BB962C8B-B14F-4D97-AF65-F5344CB8AC3E}">
        <p14:creationId xmlns:p14="http://schemas.microsoft.com/office/powerpoint/2010/main" val="1050685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8EE18E70-7502-4E0F-8EC1-1C1B9EE7265B}"/>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7" name="Straight Connector 5">
            <a:extLst>
              <a:ext uri="{FF2B5EF4-FFF2-40B4-BE49-F238E27FC236}">
                <a16:creationId xmlns:a16="http://schemas.microsoft.com/office/drawing/2014/main" id="{0C394799-DA55-420D-9FFF-2A9FEBFE55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31800" y="431800"/>
            <a:ext cx="138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CE278E41-C2A3-41BC-9DA0-C859D3432B9D}" type="datetime1">
              <a:rPr lang="en-GB"/>
              <a:pPr>
                <a:defRPr/>
              </a:pPr>
              <a:t>18/03/2019</a:t>
            </a:fld>
            <a:endParaRPr lang="en-GB" dirty="0"/>
          </a:p>
        </p:txBody>
      </p:sp>
      <p:sp>
        <p:nvSpPr>
          <p:cNvPr id="13" name="Rectangle 12">
            <a:extLst>
              <a:ext uri="{FF2B5EF4-FFF2-40B4-BE49-F238E27FC236}">
                <a16:creationId xmlns:a16="http://schemas.microsoft.com/office/drawing/2014/main" id="{564C1BDB-33CC-4BEF-A547-6A55FA12790D}"/>
              </a:ext>
            </a:extLst>
          </p:cNvPr>
          <p:cNvSpPr/>
          <p:nvPr userDrawn="1"/>
        </p:nvSpPr>
        <p:spPr>
          <a:xfrm>
            <a:off x="431800" y="1835768"/>
            <a:ext cx="6228432"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7">
            <a:extLst>
              <a:ext uri="{FF2B5EF4-FFF2-40B4-BE49-F238E27FC236}">
                <a16:creationId xmlns:a16="http://schemas.microsoft.com/office/drawing/2014/main" id="{F4CF05EA-F898-4007-AD46-0661D2E50EA1}"/>
              </a:ext>
            </a:extLst>
          </p:cNvPr>
          <p:cNvSpPr>
            <a:spLocks noGrp="1"/>
          </p:cNvSpPr>
          <p:nvPr>
            <p:ph type="title"/>
          </p:nvPr>
        </p:nvSpPr>
        <p:spPr>
          <a:xfrm>
            <a:off x="431800" y="1887742"/>
            <a:ext cx="6228432" cy="612000"/>
          </a:xfrm>
        </p:spPr>
        <p:txBody>
          <a:bodyPr/>
          <a:lstStyle>
            <a:lvl1pPr>
              <a:lnSpc>
                <a:spcPct val="100000"/>
              </a:lnSpc>
              <a:defRPr sz="3400"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9997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938337"/>
            <a:ext cx="8229600" cy="34614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000000"/>
              </a:buClr>
              <a:buSzPts val="2400"/>
              <a:buChar char="●"/>
              <a:defRPr sz="24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30200" rtl="0">
              <a:spcBef>
                <a:spcPts val="0"/>
              </a:spcBef>
              <a:spcAft>
                <a:spcPts val="0"/>
              </a:spcAft>
              <a:buClr>
                <a:srgbClr val="000000"/>
              </a:buClr>
              <a:buSzPts val="1600"/>
              <a:buChar char="■"/>
              <a:defRPr sz="1600">
                <a:solidFill>
                  <a:srgbClr val="000000"/>
                </a:solidFill>
              </a:defRPr>
            </a:lvl3pPr>
            <a:lvl4pPr marL="1828800" lvl="3" indent="-317500" rtl="0">
              <a:spcBef>
                <a:spcPts val="0"/>
              </a:spcBef>
              <a:spcAft>
                <a:spcPts val="0"/>
              </a:spcAft>
              <a:buClr>
                <a:srgbClr val="000000"/>
              </a:buClr>
              <a:buSzPts val="1400"/>
              <a:buChar char="●"/>
              <a:defRPr sz="1400">
                <a:solidFill>
                  <a:srgbClr val="000000"/>
                </a:solidFill>
              </a:defRPr>
            </a:lvl4pPr>
            <a:lvl5pPr marL="2286000" lvl="4" indent="-304800" rtl="0">
              <a:spcBef>
                <a:spcPts val="0"/>
              </a:spcBef>
              <a:spcAft>
                <a:spcPts val="0"/>
              </a:spcAft>
              <a:buClr>
                <a:srgbClr val="000000"/>
              </a:buClr>
              <a:buSzPts val="1200"/>
              <a:buChar char="○"/>
              <a:defRPr sz="1200">
                <a:solidFill>
                  <a:srgbClr val="000000"/>
                </a:solidFill>
              </a:defRPr>
            </a:lvl5pPr>
            <a:lvl6pPr marL="2743200" lvl="5" indent="-304800" rtl="0">
              <a:spcBef>
                <a:spcPts val="0"/>
              </a:spcBef>
              <a:spcAft>
                <a:spcPts val="0"/>
              </a:spcAft>
              <a:buClr>
                <a:srgbClr val="000000"/>
              </a:buClr>
              <a:buSzPts val="1200"/>
              <a:buChar char="■"/>
              <a:defRPr sz="1200">
                <a:solidFill>
                  <a:srgbClr val="000000"/>
                </a:solidFill>
              </a:defRPr>
            </a:lvl6pPr>
            <a:lvl7pPr marL="3200400" lvl="6" indent="-304800" rtl="0">
              <a:spcBef>
                <a:spcPts val="0"/>
              </a:spcBef>
              <a:spcAft>
                <a:spcPts val="0"/>
              </a:spcAft>
              <a:buClr>
                <a:srgbClr val="000000"/>
              </a:buClr>
              <a:buSzPts val="1200"/>
              <a:buChar char="●"/>
              <a:defRPr sz="1200">
                <a:solidFill>
                  <a:srgbClr val="000000"/>
                </a:solidFill>
              </a:defRPr>
            </a:lvl7pPr>
            <a:lvl8pPr marL="3657600" lvl="7" indent="-304800" rtl="0">
              <a:spcBef>
                <a:spcPts val="0"/>
              </a:spcBef>
              <a:spcAft>
                <a:spcPts val="0"/>
              </a:spcAft>
              <a:buClr>
                <a:srgbClr val="000000"/>
              </a:buClr>
              <a:buSzPts val="1200"/>
              <a:buChar char="○"/>
              <a:defRPr sz="1200">
                <a:solidFill>
                  <a:srgbClr val="000000"/>
                </a:solidFill>
              </a:defRPr>
            </a:lvl8pPr>
            <a:lvl9pPr marL="4114800" lvl="8" indent="-304800" rtl="0">
              <a:spcBef>
                <a:spcPts val="0"/>
              </a:spcBef>
              <a:spcAft>
                <a:spcPts val="0"/>
              </a:spcAft>
              <a:buClr>
                <a:srgbClr val="000000"/>
              </a:buClr>
              <a:buSzPts val="1200"/>
              <a:buChar char="■"/>
              <a:defRPr sz="1200">
                <a:solidFill>
                  <a:srgbClr val="000000"/>
                </a:solidFill>
              </a:defRPr>
            </a:lvl9pPr>
          </a:lstStyle>
          <a:p>
            <a:endParaRPr/>
          </a:p>
        </p:txBody>
      </p:sp>
      <p:sp>
        <p:nvSpPr>
          <p:cNvPr id="224" name="Google Shape;224;p41"/>
          <p:cNvSpPr txBox="1">
            <a:spLocks noGrp="1"/>
          </p:cNvSpPr>
          <p:nvPr>
            <p:ph type="title"/>
          </p:nvPr>
        </p:nvSpPr>
        <p:spPr>
          <a:xfrm>
            <a:off x="457200" y="161700"/>
            <a:ext cx="8751000" cy="653100"/>
          </a:xfrm>
          <a:prstGeom prst="rect">
            <a:avLst/>
          </a:prstGeom>
        </p:spPr>
        <p:txBody>
          <a:bodyPr spcFirstLastPara="1" wrap="square" lIns="91425" tIns="91425" rIns="91425" bIns="91425" anchor="b" anchorCtr="0"/>
          <a:lstStyle>
            <a:lvl1pPr lvl="0" rtl="0">
              <a:spcBef>
                <a:spcPts val="0"/>
              </a:spcBef>
              <a:spcAft>
                <a:spcPts val="0"/>
              </a:spcAft>
              <a:buClr>
                <a:srgbClr val="000000"/>
              </a:buClr>
              <a:buSzPts val="3600"/>
              <a:buNone/>
              <a:defRPr i="0">
                <a:solidFill>
                  <a:srgbClr val="000000"/>
                </a:solidFill>
                <a:highlight>
                  <a:srgbClr val="FFED00"/>
                </a:highlight>
              </a:defRPr>
            </a:lvl1pPr>
            <a:lvl2pPr lvl="1" rtl="0">
              <a:spcBef>
                <a:spcPts val="0"/>
              </a:spcBef>
              <a:spcAft>
                <a:spcPts val="0"/>
              </a:spcAft>
              <a:buClr>
                <a:srgbClr val="56565A"/>
              </a:buClr>
              <a:buSzPts val="3600"/>
              <a:buNone/>
              <a:defRPr>
                <a:solidFill>
                  <a:srgbClr val="56565A"/>
                </a:solidFill>
              </a:defRPr>
            </a:lvl2pPr>
            <a:lvl3pPr lvl="2" rtl="0">
              <a:spcBef>
                <a:spcPts val="0"/>
              </a:spcBef>
              <a:spcAft>
                <a:spcPts val="0"/>
              </a:spcAft>
              <a:buClr>
                <a:srgbClr val="56565A"/>
              </a:buClr>
              <a:buSzPts val="3600"/>
              <a:buNone/>
              <a:defRPr>
                <a:solidFill>
                  <a:srgbClr val="56565A"/>
                </a:solidFill>
              </a:defRPr>
            </a:lvl3pPr>
            <a:lvl4pPr lvl="3" rtl="0">
              <a:spcBef>
                <a:spcPts val="0"/>
              </a:spcBef>
              <a:spcAft>
                <a:spcPts val="0"/>
              </a:spcAft>
              <a:buClr>
                <a:srgbClr val="56565A"/>
              </a:buClr>
              <a:buSzPts val="3600"/>
              <a:buNone/>
              <a:defRPr>
                <a:solidFill>
                  <a:srgbClr val="56565A"/>
                </a:solidFill>
              </a:defRPr>
            </a:lvl4pPr>
            <a:lvl5pPr lvl="4" rtl="0">
              <a:spcBef>
                <a:spcPts val="0"/>
              </a:spcBef>
              <a:spcAft>
                <a:spcPts val="0"/>
              </a:spcAft>
              <a:buClr>
                <a:srgbClr val="56565A"/>
              </a:buClr>
              <a:buSzPts val="3600"/>
              <a:buNone/>
              <a:defRPr>
                <a:solidFill>
                  <a:srgbClr val="56565A"/>
                </a:solidFill>
              </a:defRPr>
            </a:lvl5pPr>
            <a:lvl6pPr lvl="5" rtl="0">
              <a:spcBef>
                <a:spcPts val="0"/>
              </a:spcBef>
              <a:spcAft>
                <a:spcPts val="0"/>
              </a:spcAft>
              <a:buClr>
                <a:srgbClr val="56565A"/>
              </a:buClr>
              <a:buSzPts val="3600"/>
              <a:buNone/>
              <a:defRPr>
                <a:solidFill>
                  <a:srgbClr val="56565A"/>
                </a:solidFill>
              </a:defRPr>
            </a:lvl6pPr>
            <a:lvl7pPr lvl="6" rtl="0">
              <a:spcBef>
                <a:spcPts val="0"/>
              </a:spcBef>
              <a:spcAft>
                <a:spcPts val="0"/>
              </a:spcAft>
              <a:buClr>
                <a:srgbClr val="56565A"/>
              </a:buClr>
              <a:buSzPts val="3600"/>
              <a:buNone/>
              <a:defRPr>
                <a:solidFill>
                  <a:srgbClr val="56565A"/>
                </a:solidFill>
              </a:defRPr>
            </a:lvl7pPr>
            <a:lvl8pPr lvl="7" rtl="0">
              <a:spcBef>
                <a:spcPts val="0"/>
              </a:spcBef>
              <a:spcAft>
                <a:spcPts val="0"/>
              </a:spcAft>
              <a:buClr>
                <a:srgbClr val="56565A"/>
              </a:buClr>
              <a:buSzPts val="3600"/>
              <a:buNone/>
              <a:defRPr>
                <a:solidFill>
                  <a:srgbClr val="56565A"/>
                </a:solidFill>
              </a:defRPr>
            </a:lvl8pPr>
            <a:lvl9pPr lvl="8" rtl="0">
              <a:spcBef>
                <a:spcPts val="0"/>
              </a:spcBef>
              <a:spcAft>
                <a:spcPts val="0"/>
              </a:spcAft>
              <a:buClr>
                <a:srgbClr val="56565A"/>
              </a:buClr>
              <a:buSzPts val="3600"/>
              <a:buNone/>
              <a:defRPr>
                <a:solidFill>
                  <a:srgbClr val="56565A"/>
                </a:solidFill>
              </a:defRPr>
            </a:lvl9pPr>
          </a:lstStyle>
          <a:p>
            <a:endParaRPr/>
          </a:p>
        </p:txBody>
      </p:sp>
      <p:sp>
        <p:nvSpPr>
          <p:cNvPr id="225" name="Google Shape;225;p41"/>
          <p:cNvSpPr/>
          <p:nvPr/>
        </p:nvSpPr>
        <p:spPr>
          <a:xfrm>
            <a:off x="131950" y="4776525"/>
            <a:ext cx="2546700" cy="2904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78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a16="http://schemas.microsoft.com/office/drawing/2014/main" id="{4AF4EE99-6FEE-42D3-860B-599D4E558DCD}"/>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t>The Alan Turing Institute</a:t>
            </a:r>
          </a:p>
        </p:txBody>
      </p:sp>
      <p:cxnSp>
        <p:nvCxnSpPr>
          <p:cNvPr id="7" name="Straight Connector 5">
            <a:extLst>
              <a:ext uri="{FF2B5EF4-FFF2-40B4-BE49-F238E27FC236}">
                <a16:creationId xmlns:a16="http://schemas.microsoft.com/office/drawing/2014/main" id="{E9E18ACC-BB54-453A-A3D9-AF5D1DCEA316}"/>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1800" y="1887742"/>
            <a:ext cx="6228432" cy="612000"/>
          </a:xfrm>
        </p:spPr>
        <p:txBody>
          <a:bodyPr/>
          <a:lstStyle>
            <a:lvl1pPr>
              <a:lnSpc>
                <a:spcPct val="100000"/>
              </a:lnSpc>
              <a:defRPr sz="3400"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865C08DA-D09C-43A5-8C8B-653F36EFF964}" type="datetime1">
              <a:rPr lang="en-GB"/>
              <a:pPr>
                <a:defRPr/>
              </a:pPr>
              <a:t>18/03/2019</a:t>
            </a:fld>
            <a:endParaRPr lang="en-GB" dirty="0"/>
          </a:p>
        </p:txBody>
      </p:sp>
      <p:sp>
        <p:nvSpPr>
          <p:cNvPr id="2" name="Rectangle 1">
            <a:extLst>
              <a:ext uri="{FF2B5EF4-FFF2-40B4-BE49-F238E27FC236}">
                <a16:creationId xmlns:a16="http://schemas.microsoft.com/office/drawing/2014/main" id="{04FC0F6C-55F0-4536-8E87-B69AC1305A87}"/>
              </a:ext>
            </a:extLst>
          </p:cNvPr>
          <p:cNvSpPr/>
          <p:nvPr userDrawn="1"/>
        </p:nvSpPr>
        <p:spPr>
          <a:xfrm>
            <a:off x="431800" y="1835768"/>
            <a:ext cx="6228432"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34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o content blac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1C8010-C10A-4680-87CD-8A2A30BCE242}"/>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8371B85C-0188-4221-8821-B68670C6C3FA}"/>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2DB4E203-694E-4411-A5E5-A01B82384425}" type="datetime1">
              <a:rPr lang="en-GB"/>
              <a:pPr>
                <a:defRPr/>
              </a:pPr>
              <a:t>18/03/2019</a:t>
            </a:fld>
            <a:endParaRPr lang="en-GB" dirty="0"/>
          </a:p>
        </p:txBody>
      </p:sp>
      <p:sp>
        <p:nvSpPr>
          <p:cNvPr id="9" name="Title 7">
            <a:extLst>
              <a:ext uri="{FF2B5EF4-FFF2-40B4-BE49-F238E27FC236}">
                <a16:creationId xmlns:a16="http://schemas.microsoft.com/office/drawing/2014/main" id="{2E6F1581-B58A-429C-8271-FD022B15C411}"/>
              </a:ext>
            </a:extLst>
          </p:cNvPr>
          <p:cNvSpPr>
            <a:spLocks noGrp="1"/>
          </p:cNvSpPr>
          <p:nvPr>
            <p:ph type="title"/>
          </p:nvPr>
        </p:nvSpPr>
        <p:spPr>
          <a:xfrm>
            <a:off x="431800" y="339502"/>
            <a:ext cx="8280000" cy="612000"/>
          </a:xfrm>
        </p:spPr>
        <p:txBody>
          <a:bodyPr/>
          <a:lstStyle>
            <a:lvl1pPr>
              <a:lnSpc>
                <a:spcPct val="100000"/>
              </a:lnSpc>
              <a:defRPr sz="3200"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a16="http://schemas.microsoft.com/office/drawing/2014/main" id="{976F1A75-16D6-4BC8-B120-1A5EA3D437FF}"/>
              </a:ext>
            </a:extLst>
          </p:cNvPr>
          <p:cNvSpPr/>
          <p:nvPr userDrawn="1"/>
        </p:nvSpPr>
        <p:spPr>
          <a:xfrm>
            <a:off x="431800" y="342674"/>
            <a:ext cx="8280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2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grey">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1F8D4DA4-3550-40C6-BD78-4E337056BB0F}" type="datetime1">
              <a:rPr lang="en-GB"/>
              <a:pPr>
                <a:defRPr/>
              </a:pPr>
              <a:t>18/03/2019</a:t>
            </a:fld>
            <a:endParaRPr lang="en-GB"/>
          </a:p>
        </p:txBody>
      </p:sp>
      <p:sp>
        <p:nvSpPr>
          <p:cNvPr id="6" name="Title 7">
            <a:extLst>
              <a:ext uri="{FF2B5EF4-FFF2-40B4-BE49-F238E27FC236}">
                <a16:creationId xmlns:a16="http://schemas.microsoft.com/office/drawing/2014/main" id="{46458DB0-81E4-473C-8F05-E673AC6AA71D}"/>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49DD2D0D-BFE2-4B5F-B262-A88AE171CB5E}"/>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08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FA344FEF-6268-4FBA-80BF-49F171E1319F}" type="datetime1">
              <a:rPr lang="en-GB"/>
              <a:pPr>
                <a:defRPr/>
              </a:pPr>
              <a:t>18/03/2019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2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3pPr marL="432000" indent="-252000">
              <a:defRPr/>
            </a:lvl3pPr>
            <a:lvl4pPr marL="864000" indent="-252000">
              <a:defRPr/>
            </a:lvl4pPr>
            <a:lvl5pPr marL="1296000" indent="-252000">
              <a:defRPr/>
            </a:lvl5pPr>
            <a:lvl6pPr indent="-252000">
              <a:defRPr/>
            </a:lvl6pPr>
            <a:lvl7pPr indent="-252000">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5AB60A3B-1E4F-477E-A40D-63FA6238B88F}" type="datetime1">
              <a:rPr lang="en-GB"/>
              <a:pPr>
                <a:defRPr/>
              </a:pPr>
              <a:t>18/03/2019</a:t>
            </a:fld>
            <a:endParaRPr lang="en-GB" dirty="0"/>
          </a:p>
        </p:txBody>
      </p:sp>
      <p:sp>
        <p:nvSpPr>
          <p:cNvPr id="5" name="Slide Number Placeholder 5">
            <a:extLst>
              <a:ext uri="{FF2B5EF4-FFF2-40B4-BE49-F238E27FC236}">
                <a16:creationId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a16="http://schemas.microsoft.com/office/drawing/2014/main" id="{681CA01A-567E-48A3-8D45-58C342F8A7A9}"/>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D52ABB75-115E-465D-B19F-A054C4049C7D}"/>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13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432000" y="1530000"/>
            <a:ext cx="2160000" cy="54000"/>
          </a:xfrm>
          <a:solidFill>
            <a:schemeClr val="tx1"/>
          </a:solidFill>
        </p:spPr>
        <p:txBody>
          <a:bodyPr/>
          <a:lstStyle>
            <a:lvl1pPr>
              <a:defRPr sz="100"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pPr lvl="0"/>
            <a:r>
              <a:rPr lang="en-US" noProof="0"/>
              <a:t>Click icon to add picture</a:t>
            </a:r>
            <a:endParaRPr lang="en-GB" noProof="0"/>
          </a:p>
        </p:txBody>
      </p:sp>
      <p:sp>
        <p:nvSpPr>
          <p:cNvPr id="12" name="Date Placeholder 3">
            <a:extLst>
              <a:ext uri="{FF2B5EF4-FFF2-40B4-BE49-F238E27FC236}">
                <a16:creationId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84FD311E-B66D-40F8-A1FB-0E56A90FC6D5}" type="datetime1">
              <a:rPr lang="en-GB"/>
              <a:pPr>
                <a:defRPr/>
              </a:pPr>
              <a:t>18/03/2019</a:t>
            </a:fld>
            <a:endParaRPr lang="en-GB" dirty="0"/>
          </a:p>
        </p:txBody>
      </p:sp>
      <p:sp>
        <p:nvSpPr>
          <p:cNvPr id="19" name="Slide Number Placeholder 5">
            <a:extLst>
              <a:ext uri="{FF2B5EF4-FFF2-40B4-BE49-F238E27FC236}">
                <a16:creationId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a16="http://schemas.microsoft.com/office/drawing/2014/main" id="{3AD8D25E-5D4A-4348-9095-DFA43477E15C}"/>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67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2AE6F8C4-2D7F-41C7-A2DA-1B9B574A019F}" type="datetime1">
              <a:rPr lang="en-GB"/>
              <a:pPr>
                <a:defRPr/>
              </a:pPr>
              <a:t>18/03/2019</a:t>
            </a:fld>
            <a:endParaRPr lang="en-GB" dirty="0"/>
          </a:p>
        </p:txBody>
      </p:sp>
      <p:sp>
        <p:nvSpPr>
          <p:cNvPr id="5" name="Slide Number Placeholder 5">
            <a:extLst>
              <a:ext uri="{FF2B5EF4-FFF2-40B4-BE49-F238E27FC236}">
                <a16:creationId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Tree>
    <p:extLst>
      <p:ext uri="{BB962C8B-B14F-4D97-AF65-F5344CB8AC3E}">
        <p14:creationId xmlns:p14="http://schemas.microsoft.com/office/powerpoint/2010/main" val="11991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76DD3BB-A8C8-44E0-85A7-8F180878BA59}"/>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66A13792-893F-453A-854B-23B09BC6C1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457200"/>
            <a:ext cx="12080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1">
            <a:extLst>
              <a:ext uri="{FF2B5EF4-FFF2-40B4-BE49-F238E27FC236}">
                <a16:creationId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789463CF-D6DA-4FFD-9351-B2F4EABA36A7}" type="datetime1">
              <a:rPr lang="en-GB"/>
              <a:pPr>
                <a:defRPr/>
              </a:pPr>
              <a:t>18/03/2019</a:t>
            </a:fld>
            <a:endParaRPr lang="en-GB"/>
          </a:p>
        </p:txBody>
      </p:sp>
      <p:sp>
        <p:nvSpPr>
          <p:cNvPr id="8" name="Slide Number Placeholder 3">
            <a:extLst>
              <a:ext uri="{FF2B5EF4-FFF2-40B4-BE49-F238E27FC236}">
                <a16:creationId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
        <p:nvSpPr>
          <p:cNvPr id="10" name="Rectangle 9">
            <a:extLst>
              <a:ext uri="{FF2B5EF4-FFF2-40B4-BE49-F238E27FC236}">
                <a16:creationId xmlns:a16="http://schemas.microsoft.com/office/drawing/2014/main" id="{40509E7D-82C7-45D3-9892-AC18E45BA323}"/>
              </a:ext>
            </a:extLst>
          </p:cNvPr>
          <p:cNvSpPr/>
          <p:nvPr userDrawn="1"/>
        </p:nvSpPr>
        <p:spPr>
          <a:xfrm>
            <a:off x="431800" y="3006130"/>
            <a:ext cx="1331888"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10C8032-9544-4AC4-9DCC-C3715FEA9979}"/>
              </a:ext>
            </a:extLst>
          </p:cNvPr>
          <p:cNvSpPr txBox="1"/>
          <p:nvPr userDrawn="1"/>
        </p:nvSpPr>
        <p:spPr>
          <a:xfrm>
            <a:off x="431800" y="3095625"/>
            <a:ext cx="1331888" cy="115212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turing.ac.uk</a:t>
            </a:r>
            <a:br>
              <a:rPr kumimoji="0" lang="en-GB" altLang="en-US" sz="1800" b="1" i="0" u="none" strike="noStrike" kern="1200" cap="none" spc="0" normalizeH="0" baseline="0" noProof="0" dirty="0">
                <a:ln>
                  <a:noFill/>
                </a:ln>
                <a:solidFill>
                  <a:schemeClr val="bg1"/>
                </a:solidFill>
                <a:effectLst/>
                <a:uLnTx/>
                <a:uFillTx/>
                <a:latin typeface="Arial"/>
                <a:ea typeface="+mn-ea"/>
                <a:cs typeface="+mn-cs"/>
              </a:rPr>
            </a:b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@turinginst</a:t>
            </a:r>
          </a:p>
        </p:txBody>
      </p:sp>
    </p:spTree>
    <p:extLst>
      <p:ext uri="{BB962C8B-B14F-4D97-AF65-F5344CB8AC3E}">
        <p14:creationId xmlns:p14="http://schemas.microsoft.com/office/powerpoint/2010/main" val="38139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a16="http://schemas.microsoft.com/office/drawing/2014/main" id="{3B78A1B5-5D60-4CB3-BE35-45F09174924E}"/>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solidFill>
                  <a:srgbClr val="000000"/>
                </a:solidFill>
              </a:rPr>
              <a:t>The Alan Turing Institute</a:t>
            </a:r>
          </a:p>
        </p:txBody>
      </p:sp>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3240087"/>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a16="http://schemas.microsoft.com/office/drawing/2014/main" id="{B99D0711-CF50-4324-AACA-9A3E08F43046}"/>
              </a:ext>
            </a:extLst>
          </p:cNvPr>
          <p:cNvSpPr>
            <a:spLocks noGrp="1"/>
          </p:cNvSpPr>
          <p:nvPr>
            <p:ph type="dt" sz="half" idx="2"/>
          </p:nvPr>
        </p:nvSpPr>
        <p:spPr>
          <a:xfrm>
            <a:off x="431800" y="4722813"/>
            <a:ext cx="828675" cy="144462"/>
          </a:xfrm>
          <a:prstGeom prst="rect">
            <a:avLst/>
          </a:prstGeom>
        </p:spPr>
        <p:txBody>
          <a:bodyPr vert="horz" lIns="0" tIns="0" rIns="0" bIns="0" rtlCol="0" anchor="b" anchorCtr="0">
            <a:noAutofit/>
          </a:bodyPr>
          <a:lstStyle>
            <a:lvl1pPr algn="l" eaLnBrk="1" fontAlgn="auto" hangingPunct="1">
              <a:spcBef>
                <a:spcPts val="0"/>
              </a:spcBef>
              <a:spcAft>
                <a:spcPts val="0"/>
              </a:spcAft>
              <a:defRPr sz="800">
                <a:solidFill>
                  <a:schemeClr val="tx1"/>
                </a:solidFill>
                <a:latin typeface="+mn-lt"/>
                <a:cs typeface="+mn-cs"/>
              </a:defRPr>
            </a:lvl1pPr>
          </a:lstStyle>
          <a:p>
            <a:pPr>
              <a:defRPr/>
            </a:pPr>
            <a:fld id="{27360AFA-6596-4D94-916C-85BA12D9FB46}" type="datetime1">
              <a:rPr lang="en-GB"/>
              <a:pPr>
                <a:defRPr/>
              </a:pPr>
              <a:t>18/03/2019</a:t>
            </a:fld>
            <a:endParaRPr lang="en-GB" dirty="0"/>
          </a:p>
        </p:txBody>
      </p:sp>
      <p:sp>
        <p:nvSpPr>
          <p:cNvPr id="6" name="Slide Number Placeholder 5">
            <a:extLst>
              <a:ext uri="{FF2B5EF4-FFF2-40B4-BE49-F238E27FC236}">
                <a16:creationId xmlns:a16="http://schemas.microsoft.com/office/drawing/2014/main" id="{6C6101B8-A913-4DC6-83DA-276AC8DA9012}"/>
              </a:ext>
            </a:extLst>
          </p:cNvPr>
          <p:cNvSpPr>
            <a:spLocks noGrp="1"/>
          </p:cNvSpPr>
          <p:nvPr>
            <p:ph type="sldNum" sz="quarter" idx="4"/>
          </p:nvPr>
        </p:nvSpPr>
        <p:spPr>
          <a:xfrm>
            <a:off x="8172450" y="4722813"/>
            <a:ext cx="539750" cy="144462"/>
          </a:xfrm>
          <a:prstGeom prst="rect">
            <a:avLst/>
          </a:prstGeom>
        </p:spPr>
        <p:txBody>
          <a:bodyPr vert="horz" wrap="square" lIns="0" tIns="0" rIns="0" bIns="0" numCol="1" anchor="b" anchorCtr="0" compatLnSpc="1">
            <a:prstTxWarp prst="textNoShape">
              <a:avLst/>
            </a:prstTxWarp>
            <a:noAutofit/>
          </a:bodyPr>
          <a:lstStyle>
            <a:lvl1pPr algn="r" eaLnBrk="1" hangingPunct="1">
              <a:defRPr sz="800"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a16="http://schemas.microsoft.com/office/drawing/2014/main" id="{1D2BC769-0FEC-48A6-A33C-FA6B8451362A}"/>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2" r:id="rId1"/>
    <p:sldLayoutId id="2147483941" r:id="rId2"/>
    <p:sldLayoutId id="2147483948" r:id="rId3"/>
    <p:sldLayoutId id="2147483949" r:id="rId4"/>
    <p:sldLayoutId id="2147483930" r:id="rId5"/>
    <p:sldLayoutId id="2147483931" r:id="rId6"/>
    <p:sldLayoutId id="2147483932" r:id="rId7"/>
    <p:sldLayoutId id="2147483933" r:id="rId8"/>
    <p:sldLayoutId id="2147483953" r:id="rId9"/>
    <p:sldLayoutId id="2147483957" r:id="rId10"/>
  </p:sldLayoutIdLst>
  <p:hf hdr="0"/>
  <p:txStyles>
    <p:title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1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an-turing-institute/the-turing-way/blob/master/book_skeleton.md"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jpeg"/></Relationships>
</file>

<file path=ppt/slides/_rels/slide1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hiratonaitalia.blogspot.com/2011/11/checklist-de-viagem-itens-essenciais.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kirstie_j" TargetMode="External"/><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mozilla.github.io/olm-whitepaper/" TargetMode="External"/><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hyperlink" Target="https://doi.org/10.6084/m9.figshare.756468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2.jpg"/></Relationships>
</file>

<file path=ppt/slides/_rels/slide16.xml.rels><?xml version="1.0" encoding="UTF-8" standalone="yes"?>
<Relationships xmlns="http://schemas.openxmlformats.org/package/2006/relationships"><Relationship Id="rId3" Type="http://schemas.openxmlformats.org/officeDocument/2006/relationships/hyperlink" Target="https://goo.gl/forms/akFqZEIy2kxAjfZW2"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github.com/alan-turing-institute/the-turing-wa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software.ac.uk/cw19"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3381379.v1"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6084/m9.figshare.3381379.v1" TargetMode="External"/><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lan-turing-institute/the-turing-way/blob/master/CODE_OF_CONDUCT.m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sv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github.com/alan-turing-institute/the-turing-way" TargetMode="Externa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5.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9459" name="Date Placeholder 2">
            <a:extLst>
              <a:ext uri="{FF2B5EF4-FFF2-40B4-BE49-F238E27FC236}">
                <a16:creationId xmlns:a16="http://schemas.microsoft.com/office/drawing/2014/main" id="{3F9F0809-BE29-434B-8155-65AE2D77E49D}"/>
              </a:ext>
            </a:extLst>
          </p:cNvPr>
          <p:cNvSpPr>
            <a:spLocks noGrp="1"/>
          </p:cNvSpPr>
          <p:nvPr>
            <p:ph type="dt" sz="quarter"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18/03/2019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1</a:t>
            </a:fld>
            <a:endParaRPr lang="en-GB" altLang="en-US" dirty="0">
              <a:solidFill>
                <a:schemeClr val="bg1"/>
              </a:solidFill>
            </a:endParaRPr>
          </a:p>
        </p:txBody>
      </p:sp>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740650" cy="2539796"/>
          </a:xfrm>
        </p:spPr>
        <p:txBody>
          <a:bodyPr/>
          <a:lstStyle/>
          <a:p>
            <a:r>
              <a:rPr lang="en-GB" altLang="en-US" sz="4000" noProof="0" dirty="0"/>
              <a:t>Build a </a:t>
            </a:r>
            <a:r>
              <a:rPr lang="en-GB" altLang="en-US" sz="4000" noProof="0" dirty="0" err="1"/>
              <a:t>BinderHub</a:t>
            </a:r>
            <a:br>
              <a:rPr lang="en-GB" altLang="en-US" sz="2800" b="0" noProof="0" dirty="0"/>
            </a:br>
            <a:br>
              <a:rPr lang="en-GB" altLang="en-US" sz="2800" b="0" noProof="0" dirty="0"/>
            </a:br>
            <a:br>
              <a:rPr lang="en-GB" altLang="en-US" sz="2800" b="0" noProof="0" dirty="0"/>
            </a:br>
            <a:r>
              <a:rPr lang="en-GB" altLang="en-US" sz="2800" b="0" noProof="0" dirty="0"/>
              <a:t>The #</a:t>
            </a:r>
            <a:r>
              <a:rPr lang="en-GB" altLang="en-US" sz="2800" b="0" noProof="0" dirty="0" err="1"/>
              <a:t>TuringWay</a:t>
            </a:r>
            <a:r>
              <a:rPr lang="en-GB" altLang="en-US" sz="2800" b="0" noProof="0" dirty="0"/>
              <a:t> team</a:t>
            </a:r>
            <a:br>
              <a:rPr lang="en-GB" altLang="en-US" sz="2800" b="0" noProof="0" dirty="0"/>
            </a:br>
            <a:r>
              <a:rPr lang="en-GB" altLang="en-US" sz="2400" b="0" dirty="0"/>
              <a:t>Sheffield </a:t>
            </a:r>
            <a:r>
              <a:rPr lang="en-GB" altLang="en-US" sz="2400" b="0" noProof="0" dirty="0"/>
              <a:t>workshop, 18</a:t>
            </a:r>
            <a:r>
              <a:rPr lang="en-GB" altLang="en-US" sz="2400" b="0" baseline="30000" dirty="0" err="1"/>
              <a:t>th</a:t>
            </a:r>
            <a:r>
              <a:rPr lang="en-GB" altLang="en-US" sz="2400" b="0" noProof="0" dirty="0"/>
              <a:t> March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a:xfrm>
            <a:off x="431800" y="1887742"/>
            <a:ext cx="8964736" cy="612000"/>
          </a:xfrm>
        </p:spPr>
        <p:txBody>
          <a:bodyPr/>
          <a:lstStyle/>
          <a:p>
            <a:r>
              <a:rPr lang="en-GB" altLang="en-US" dirty="0"/>
              <a:t>The Turing Way</a:t>
            </a:r>
            <a:br>
              <a:rPr lang="en-GB" altLang="en-US" dirty="0"/>
            </a:br>
            <a:r>
              <a:rPr lang="en-GB" altLang="en-US" sz="2800" b="0" dirty="0"/>
              <a:t>A lightly opinionated handbook</a:t>
            </a:r>
            <a:br>
              <a:rPr lang="en-GB" altLang="en-US" sz="2800" b="0" dirty="0"/>
            </a:br>
            <a:r>
              <a:rPr lang="en-GB" altLang="en-US" sz="2800" b="0" dirty="0"/>
              <a:t>for reproducible data science</a:t>
            </a:r>
            <a:br>
              <a:rPr lang="en-GB" altLang="en-US" sz="2800" b="0" dirty="0"/>
            </a:br>
            <a:br>
              <a:rPr lang="en-GB" altLang="en-US" sz="2800" b="0" dirty="0"/>
            </a:b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18/03/2019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10</a:t>
            </a:fld>
            <a:endParaRPr lang="en-GB" altLang="en-US"/>
          </a:p>
        </p:txBody>
      </p:sp>
      <p:pic>
        <p:nvPicPr>
          <p:cNvPr id="5" name="Picture Placeholder 4">
            <a:extLst>
              <a:ext uri="{FF2B5EF4-FFF2-40B4-BE49-F238E27FC236}">
                <a16:creationId xmlns:a16="http://schemas.microsoft.com/office/drawing/2014/main" id="{638CA571-A801-4021-922C-4C3CCFB9E4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27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070815"/>
            <a:ext cx="8280400" cy="3393235"/>
          </a:xfrm>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11</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Including chapters on:</a:t>
            </a:r>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3"/>
              </a:rPr>
              <a:t>https://github.com/alan-turing-institute/the-turing-way/blob/master/book_skeleton.md</a:t>
            </a:r>
            <a:r>
              <a:rPr lang="en-GB" dirty="0">
                <a:latin typeface="+mj-lt"/>
              </a:rPr>
              <a:t> </a:t>
            </a:r>
          </a:p>
        </p:txBody>
      </p:sp>
      <p:pic>
        <p:nvPicPr>
          <p:cNvPr id="12" name="Picture 11" descr="A picture containing indoor, table, sitting&#10;&#10;Description automatically generated">
            <a:extLst>
              <a:ext uri="{FF2B5EF4-FFF2-40B4-BE49-F238E27FC236}">
                <a16:creationId xmlns:a16="http://schemas.microsoft.com/office/drawing/2014/main" id="{93CE786C-5696-4FB1-B1FD-2AE938DBBF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9166"/>
          <a:stretch/>
        </p:blipFill>
        <p:spPr>
          <a:xfrm>
            <a:off x="5652119" y="267494"/>
            <a:ext cx="3325675" cy="20162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771550"/>
            <a:ext cx="5652395" cy="4001448"/>
          </a:xfrm>
          <a:prstGeom prst="rect">
            <a:avLst/>
          </a:prstGeom>
        </p:spPr>
      </p:pic>
    </p:spTree>
    <p:extLst>
      <p:ext uri="{BB962C8B-B14F-4D97-AF65-F5344CB8AC3E}">
        <p14:creationId xmlns:p14="http://schemas.microsoft.com/office/powerpoint/2010/main" val="43659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12</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Checklists for researcher, PI and admin team</a:t>
            </a:r>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https://github.com/alan-turing-institute/the-turing-way/blob/master/book_skeleton.md</a:t>
            </a:r>
            <a:r>
              <a:rPr lang="en-GB" dirty="0">
                <a:latin typeface="+mj-lt"/>
              </a:rPr>
              <a:t> </a:t>
            </a:r>
          </a:p>
        </p:txBody>
      </p:sp>
      <p:sp>
        <p:nvSpPr>
          <p:cNvPr id="7" name="Content Placeholder 4">
            <a:extLst>
              <a:ext uri="{FF2B5EF4-FFF2-40B4-BE49-F238E27FC236}">
                <a16:creationId xmlns:a16="http://schemas.microsoft.com/office/drawing/2014/main" id="{D1DA24A1-42F1-41B1-9187-EA2673C73C09}"/>
              </a:ext>
            </a:extLst>
          </p:cNvPr>
          <p:cNvSpPr txBox="1">
            <a:spLocks/>
          </p:cNvSpPr>
          <p:nvPr/>
        </p:nvSpPr>
        <p:spPr>
          <a:xfrm>
            <a:off x="3419872" y="951502"/>
            <a:ext cx="5256808" cy="3651998"/>
          </a:xfrm>
          <a:prstGeom prst="rect">
            <a:avLst/>
          </a:prstGeom>
        </p:spPr>
        <p:txBody>
          <a:bodyPr vert="horz" lIns="0" tIns="0" rIns="0" bIns="0" rtlCol="0" anchor="t"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Researcher</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Capturing compute environment</a:t>
            </a:r>
          </a:p>
          <a:p>
            <a:pPr marL="742950" lvl="1" indent="-285750">
              <a:buFont typeface="Arial" panose="020B0604020202020204" pitchFamily="34" charset="0"/>
              <a:buChar char="•"/>
            </a:pPr>
            <a:r>
              <a:rPr lang="en-GB" sz="1600" dirty="0"/>
              <a:t>Writing and running the code</a:t>
            </a:r>
          </a:p>
          <a:p>
            <a:pPr lvl="1"/>
            <a:endParaRPr lang="en-GB" sz="1600" dirty="0"/>
          </a:p>
          <a:p>
            <a:pPr marL="285750" indent="-285750">
              <a:buFont typeface="Arial" panose="020B0604020202020204" pitchFamily="34" charset="0"/>
              <a:buChar char="•"/>
            </a:pPr>
            <a:r>
              <a:rPr lang="en-GB" sz="1600" dirty="0"/>
              <a:t>PI</a:t>
            </a:r>
          </a:p>
          <a:p>
            <a:pPr marL="742950" lvl="1" indent="-285750">
              <a:buFont typeface="Arial" panose="020B0604020202020204" pitchFamily="34" charset="0"/>
              <a:buChar char="•"/>
            </a:pPr>
            <a:r>
              <a:rPr lang="en-GB" sz="1600" dirty="0"/>
              <a:t>Results presented are those from the final run of the analysis</a:t>
            </a:r>
          </a:p>
          <a:p>
            <a:pPr marL="742950" lvl="1" indent="-285750">
              <a:buFont typeface="Arial" panose="020B0604020202020204" pitchFamily="34" charset="0"/>
              <a:buChar char="•"/>
            </a:pPr>
            <a:r>
              <a:rPr lang="en-GB" sz="1600" dirty="0"/>
              <a:t>Check that another researcher can run the code</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Admin</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Data and code archive</a:t>
            </a:r>
          </a:p>
          <a:p>
            <a:pPr marL="742950" lvl="1" indent="-285750">
              <a:buFont typeface="Arial" panose="020B0604020202020204" pitchFamily="34" charset="0"/>
              <a:buChar char="•"/>
            </a:pPr>
            <a:r>
              <a:rPr lang="en-GB" sz="1600" dirty="0"/>
              <a:t>Open access publication</a:t>
            </a:r>
          </a:p>
        </p:txBody>
      </p:sp>
      <p:pic>
        <p:nvPicPr>
          <p:cNvPr id="11" name="Picture 10">
            <a:extLst>
              <a:ext uri="{FF2B5EF4-FFF2-40B4-BE49-F238E27FC236}">
                <a16:creationId xmlns:a16="http://schemas.microsoft.com/office/drawing/2014/main" id="{4F147383-A2F9-42CF-B6E3-2205BE48E80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116"/>
          <a:stretch/>
        </p:blipFill>
        <p:spPr>
          <a:xfrm>
            <a:off x="467320" y="906455"/>
            <a:ext cx="2717056" cy="3711655"/>
          </a:xfrm>
          <a:prstGeom prst="rect">
            <a:avLst/>
          </a:prstGeom>
        </p:spPr>
      </p:pic>
      <p:sp>
        <p:nvSpPr>
          <p:cNvPr id="12" name="TextBox 11">
            <a:extLst>
              <a:ext uri="{FF2B5EF4-FFF2-40B4-BE49-F238E27FC236}">
                <a16:creationId xmlns:a16="http://schemas.microsoft.com/office/drawing/2014/main" id="{99465F70-33A4-40F6-B001-649DFAE4F2BB}"/>
              </a:ext>
            </a:extLst>
          </p:cNvPr>
          <p:cNvSpPr txBox="1"/>
          <p:nvPr/>
        </p:nvSpPr>
        <p:spPr>
          <a:xfrm>
            <a:off x="2860999" y="5143500"/>
            <a:ext cx="3422002" cy="138499"/>
          </a:xfrm>
          <a:prstGeom prst="rect">
            <a:avLst/>
          </a:prstGeom>
          <a:noFill/>
        </p:spPr>
        <p:txBody>
          <a:bodyPr wrap="square" lIns="0" tIns="0" rIns="0" bIns="0" rtlCol="0">
            <a:spAutoFit/>
          </a:bodyPr>
          <a:lstStyle/>
          <a:p>
            <a:r>
              <a:rPr lang="en-GB" sz="900" dirty="0">
                <a:hlinkClick r:id="rId4" tooltip="http://schiratonaitalia.blogspot.com/2011/11/checklist-de-viagem-itens-essenciais.html"/>
              </a:rPr>
              <a:t>This Photo</a:t>
            </a:r>
            <a:r>
              <a:rPr lang="en-GB" sz="900" dirty="0"/>
              <a:t> by Unknown Author is licensed under </a:t>
            </a:r>
            <a:r>
              <a:rPr lang="en-GB" sz="900" dirty="0">
                <a:hlinkClick r:id="rId5" tooltip="https://creativecommons.org/licenses/by-sa/3.0/"/>
              </a:rPr>
              <a:t>CC BY-SA</a:t>
            </a:r>
            <a:endParaRPr lang="en-GB" sz="900" dirty="0"/>
          </a:p>
        </p:txBody>
      </p:sp>
    </p:spTree>
    <p:extLst>
      <p:ext uri="{BB962C8B-B14F-4D97-AF65-F5344CB8AC3E}">
        <p14:creationId xmlns:p14="http://schemas.microsoft.com/office/powerpoint/2010/main" val="412016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447160411"/>
              </p:ext>
            </p:extLst>
          </p:nvPr>
        </p:nvGraphicFramePr>
        <p:xfrm>
          <a:off x="431800" y="1223963"/>
          <a:ext cx="8280400" cy="3240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pPr>
              <a:defRPr/>
            </a:pPr>
            <a:fld id="{5AB60A3B-1E4F-477E-A40D-63FA6238B88F}" type="datetime1">
              <a:rPr lang="en-GB" smtClean="0"/>
              <a:pPr>
                <a:defRPr/>
              </a:pPr>
              <a:t>18/03/2019</a:t>
            </a:fld>
            <a:endParaRPr lang="en-GB" dirty="0"/>
          </a:p>
        </p:txBody>
      </p:sp>
      <p:sp>
        <p:nvSpPr>
          <p:cNvPr id="4" name="Slide Number Placeholder 3"/>
          <p:cNvSpPr>
            <a:spLocks noGrp="1"/>
          </p:cNvSpPr>
          <p:nvPr>
            <p:ph type="sldNum" sz="quarter" idx="11"/>
          </p:nvPr>
        </p:nvSpPr>
        <p:spPr/>
        <p:txBody>
          <a:bodyPr/>
          <a:lstStyle/>
          <a:p>
            <a:pPr>
              <a:defRPr/>
            </a:pPr>
            <a:fld id="{9CDA4729-CA73-46FD-B7FB-3083EDFB8E2B}" type="slidenum">
              <a:rPr lang="en-GB" altLang="en-US" smtClean="0"/>
              <a:pPr>
                <a:defRPr/>
              </a:pPr>
              <a:t>13</a:t>
            </a:fld>
            <a:endParaRPr lang="en-GB" altLang="en-US"/>
          </a:p>
        </p:txBody>
      </p:sp>
      <p:sp>
        <p:nvSpPr>
          <p:cNvPr id="5" name="Title 4"/>
          <p:cNvSpPr>
            <a:spLocks noGrp="1"/>
          </p:cNvSpPr>
          <p:nvPr>
            <p:ph type="title"/>
          </p:nvPr>
        </p:nvSpPr>
        <p:spPr/>
        <p:txBody>
          <a:bodyPr/>
          <a:lstStyle/>
          <a:p>
            <a:r>
              <a:rPr lang="en-GB" dirty="0"/>
              <a:t>And more…</a:t>
            </a: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3579862"/>
            <a:ext cx="2629167"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8374" y="1491630"/>
            <a:ext cx="1957740" cy="136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38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0"/>
          <p:cNvSpPr txBox="1">
            <a:spLocks noGrp="1"/>
          </p:cNvSpPr>
          <p:nvPr>
            <p:ph type="title"/>
          </p:nvPr>
        </p:nvSpPr>
        <p:spPr>
          <a:xfrm>
            <a:off x="228600" y="314100"/>
            <a:ext cx="8751000"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Zilla Slab"/>
                <a:ea typeface="Zilla Slab"/>
                <a:cs typeface="Zilla Slab"/>
                <a:sym typeface="Zilla Slab"/>
              </a:rPr>
              <a:t>Open Leadership Principles</a:t>
            </a:r>
            <a:endParaRPr>
              <a:latin typeface="Zilla Slab"/>
              <a:ea typeface="Zilla Slab"/>
              <a:cs typeface="Zilla Slab"/>
              <a:sym typeface="Zilla Slab"/>
            </a:endParaRPr>
          </a:p>
        </p:txBody>
      </p:sp>
      <p:sp>
        <p:nvSpPr>
          <p:cNvPr id="376" name="Google Shape;376;p70"/>
          <p:cNvSpPr txBox="1">
            <a:spLocks noGrp="1"/>
          </p:cNvSpPr>
          <p:nvPr>
            <p:ph type="body" idx="1"/>
          </p:nvPr>
        </p:nvSpPr>
        <p:spPr>
          <a:xfrm>
            <a:off x="407850" y="3108500"/>
            <a:ext cx="2648100" cy="653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chemeClr val="dk1"/>
                </a:solidFill>
              </a:rPr>
              <a:t>Understanding</a:t>
            </a:r>
            <a:br>
              <a:rPr lang="en" b="1">
                <a:solidFill>
                  <a:schemeClr val="dk1"/>
                </a:solidFill>
              </a:rPr>
            </a:br>
            <a:r>
              <a:rPr lang="en" sz="1800">
                <a:solidFill>
                  <a:schemeClr val="dk1"/>
                </a:solidFill>
              </a:rPr>
              <a:t>You make the work accessible and clear</a:t>
            </a:r>
            <a:endParaRPr sz="1800"/>
          </a:p>
        </p:txBody>
      </p:sp>
      <p:sp>
        <p:nvSpPr>
          <p:cNvPr id="377" name="Google Shape;377;p70"/>
          <p:cNvSpPr txBox="1">
            <a:spLocks noGrp="1"/>
          </p:cNvSpPr>
          <p:nvPr>
            <p:ph type="body" idx="1"/>
          </p:nvPr>
        </p:nvSpPr>
        <p:spPr>
          <a:xfrm>
            <a:off x="3280050" y="3108500"/>
            <a:ext cx="2648100" cy="103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Sharing</a:t>
            </a:r>
            <a:br>
              <a:rPr lang="en" b="1" dirty="0"/>
            </a:br>
            <a:r>
              <a:rPr lang="en" sz="1800" dirty="0"/>
              <a:t>You make the work easy to adapt, reproduce, and spread</a:t>
            </a:r>
            <a:endParaRPr sz="1800" dirty="0"/>
          </a:p>
        </p:txBody>
      </p:sp>
      <p:sp>
        <p:nvSpPr>
          <p:cNvPr id="378" name="Google Shape;378;p70"/>
          <p:cNvSpPr txBox="1">
            <a:spLocks noGrp="1"/>
          </p:cNvSpPr>
          <p:nvPr>
            <p:ph type="body" idx="1"/>
          </p:nvPr>
        </p:nvSpPr>
        <p:spPr>
          <a:xfrm>
            <a:off x="5904775" y="3108500"/>
            <a:ext cx="3032700" cy="1596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Participation &amp; Inclusion</a:t>
            </a:r>
            <a:br>
              <a:rPr lang="en" b="1" dirty="0"/>
            </a:br>
            <a:r>
              <a:rPr lang="en" sz="1800" dirty="0"/>
              <a:t>You build shared ownership and agency to make the work inviting and sustainable for all.</a:t>
            </a:r>
            <a:endParaRPr sz="1800" dirty="0"/>
          </a:p>
        </p:txBody>
      </p:sp>
      <p:sp>
        <p:nvSpPr>
          <p:cNvPr id="379" name="Google Shape;379;p70"/>
          <p:cNvSpPr/>
          <p:nvPr/>
        </p:nvSpPr>
        <p:spPr>
          <a:xfrm>
            <a:off x="7573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70"/>
          <p:cNvSpPr/>
          <p:nvPr/>
        </p:nvSpPr>
        <p:spPr>
          <a:xfrm>
            <a:off x="35974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70"/>
          <p:cNvSpPr/>
          <p:nvPr/>
        </p:nvSpPr>
        <p:spPr>
          <a:xfrm>
            <a:off x="64375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2" name="Google Shape;382;p70" descr="fa-share-alt.png"/>
          <p:cNvPicPr preferRelativeResize="0"/>
          <p:nvPr/>
        </p:nvPicPr>
        <p:blipFill>
          <a:blip r:embed="rId3">
            <a:alphaModFix/>
          </a:blip>
          <a:stretch>
            <a:fillRect/>
          </a:stretch>
        </p:blipFill>
        <p:spPr>
          <a:xfrm>
            <a:off x="3783275" y="1355125"/>
            <a:ext cx="1425052" cy="1425052"/>
          </a:xfrm>
          <a:prstGeom prst="rect">
            <a:avLst/>
          </a:prstGeom>
          <a:noFill/>
          <a:ln>
            <a:noFill/>
          </a:ln>
        </p:spPr>
      </p:pic>
      <p:pic>
        <p:nvPicPr>
          <p:cNvPr id="383" name="Google Shape;383;p70"/>
          <p:cNvPicPr preferRelativeResize="0"/>
          <p:nvPr/>
        </p:nvPicPr>
        <p:blipFill>
          <a:blip r:embed="rId4">
            <a:alphaModFix/>
          </a:blip>
          <a:stretch>
            <a:fillRect/>
          </a:stretch>
        </p:blipFill>
        <p:spPr>
          <a:xfrm>
            <a:off x="6622975" y="1277800"/>
            <a:ext cx="1596300" cy="1596300"/>
          </a:xfrm>
          <a:prstGeom prst="rect">
            <a:avLst/>
          </a:prstGeom>
          <a:noFill/>
          <a:ln>
            <a:noFill/>
          </a:ln>
        </p:spPr>
      </p:pic>
      <p:pic>
        <p:nvPicPr>
          <p:cNvPr id="384" name="Google Shape;384;p70"/>
          <p:cNvPicPr preferRelativeResize="0"/>
          <p:nvPr/>
        </p:nvPicPr>
        <p:blipFill rotWithShape="1">
          <a:blip r:embed="rId5">
            <a:alphaModFix/>
          </a:blip>
          <a:srcRect b="16548"/>
          <a:stretch/>
        </p:blipFill>
        <p:spPr>
          <a:xfrm>
            <a:off x="700013" y="1238737"/>
            <a:ext cx="2006426" cy="1674425"/>
          </a:xfrm>
          <a:prstGeom prst="rect">
            <a:avLst/>
          </a:prstGeom>
          <a:noFill/>
          <a:ln>
            <a:noFill/>
          </a:ln>
        </p:spPr>
      </p:pic>
      <p:sp>
        <p:nvSpPr>
          <p:cNvPr id="385" name="Google Shape;385;p70"/>
          <p:cNvSpPr txBox="1"/>
          <p:nvPr/>
        </p:nvSpPr>
        <p:spPr>
          <a:xfrm>
            <a:off x="116875" y="4187693"/>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6"/>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13" name="Google Shape;24;p4">
            <a:extLst>
              <a:ext uri="{FF2B5EF4-FFF2-40B4-BE49-F238E27FC236}">
                <a16:creationId xmlns:a16="http://schemas.microsoft.com/office/drawing/2014/main" id="{DC710C56-C3D1-41D3-91AC-90173EAFDA23}"/>
              </a:ext>
            </a:extLst>
          </p:cNvPr>
          <p:cNvPicPr preferRelativeResize="0">
            <a:picLocks noChangeAspect="1"/>
          </p:cNvPicPr>
          <p:nvPr/>
        </p:nvPicPr>
        <p:blipFill>
          <a:blip r:embed="rId7">
            <a:alphaModFix/>
          </a:blip>
          <a:stretch>
            <a:fillRect/>
          </a:stretch>
        </p:blipFill>
        <p:spPr>
          <a:xfrm>
            <a:off x="7740000" y="4680000"/>
            <a:ext cx="1197269" cy="343200"/>
          </a:xfrm>
          <a:prstGeom prst="rect">
            <a:avLst/>
          </a:prstGeom>
          <a:noFill/>
          <a:ln>
            <a:noFill/>
          </a:ln>
        </p:spPr>
      </p:pic>
      <p:sp>
        <p:nvSpPr>
          <p:cNvPr id="15" name="Google Shape;25;p4">
            <a:extLst>
              <a:ext uri="{FF2B5EF4-FFF2-40B4-BE49-F238E27FC236}">
                <a16:creationId xmlns:a16="http://schemas.microsoft.com/office/drawing/2014/main" id="{409589D5-C098-4561-B482-077600559829}"/>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sng" strike="noStrike" kern="0" cap="none" spc="0" normalizeH="0" baseline="0" noProof="0" dirty="0">
                <a:ln>
                  <a:noFill/>
                </a:ln>
                <a:solidFill>
                  <a:srgbClr val="3A858D"/>
                </a:solidFill>
                <a:effectLst/>
                <a:uLnTx/>
                <a:uFillTx/>
                <a:latin typeface="Arial"/>
                <a:cs typeface="Arial"/>
                <a:sym typeface="Arial"/>
                <a:hlinkClick r:id="rId8">
                  <a:extLst>
                    <a:ext uri="{A12FA001-AC4F-418D-AE19-62706E023703}">
                      <ahyp:hlinkClr xmlns:ahyp="http://schemas.microsoft.com/office/drawing/2018/hyperlinkcolor" val="tx"/>
                    </a:ext>
                  </a:extLst>
                </a:hlinkClick>
              </a:rPr>
              <a:t>@kirstie_j</a:t>
            </a:r>
            <a:endParaRPr kumimoji="0" sz="1400" b="0" i="0" u="none" strike="noStrike" kern="0" cap="none" spc="0" normalizeH="0" baseline="0" noProof="0" dirty="0">
              <a:ln>
                <a:noFill/>
              </a:ln>
              <a:solidFill>
                <a:srgbClr val="3A858D"/>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sng" strike="noStrike" kern="0" cap="none" spc="0" normalizeH="0" baseline="0" noProof="0" dirty="0">
                <a:ln>
                  <a:noFill/>
                </a:ln>
                <a:solidFill>
                  <a:srgbClr val="3A858D"/>
                </a:solidFill>
                <a:effectLst/>
                <a:uLnTx/>
                <a:uFillTx/>
                <a:latin typeface="Arial"/>
                <a:cs typeface="Arial"/>
                <a:sym typeface="Arial"/>
                <a:hlinkClick r:id="rId9">
                  <a:extLst>
                    <a:ext uri="{A12FA001-AC4F-418D-AE19-62706E023703}">
                      <ahyp:hlinkClr xmlns:ahyp="http://schemas.microsoft.com/office/drawing/2018/hyperlinkcolor" val="tx"/>
                    </a:ext>
                  </a:extLst>
                </a:hlinkClick>
              </a:rPr>
              <a:t>https://doi.org/10.6084/m9.figshare.7564682</a:t>
            </a:r>
            <a:endParaRPr kumimoji="0" sz="1400" b="0" i="0" u="none" strike="noStrike" kern="0" cap="none" spc="0" normalizeH="0" baseline="0" noProof="0" dirty="0">
              <a:ln>
                <a:noFill/>
              </a:ln>
              <a:solidFill>
                <a:srgbClr val="3A858D"/>
              </a:solidFill>
              <a:effectLst/>
              <a:uLnTx/>
              <a:uFillTx/>
              <a:latin typeface="Arial"/>
              <a:cs typeface="Arial"/>
              <a:sym typeface="Arial"/>
            </a:endParaRPr>
          </a:p>
        </p:txBody>
      </p:sp>
    </p:spTree>
    <p:extLst>
      <p:ext uri="{BB962C8B-B14F-4D97-AF65-F5344CB8AC3E}">
        <p14:creationId xmlns:p14="http://schemas.microsoft.com/office/powerpoint/2010/main" val="317264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EEE81BE-15CC-4530-8315-2F92A41CF578}"/>
              </a:ext>
            </a:extLst>
          </p:cNvPr>
          <p:cNvSpPr>
            <a:spLocks noGrp="1"/>
          </p:cNvSpPr>
          <p:nvPr>
            <p:ph idx="1"/>
          </p:nvPr>
        </p:nvSpPr>
        <p:spPr>
          <a:xfrm>
            <a:off x="428572" y="951502"/>
            <a:ext cx="3276104" cy="3240087"/>
          </a:xfrm>
        </p:spPr>
        <p:txBody>
          <a:bodyPr/>
          <a:lstStyle/>
          <a:p>
            <a:pPr marL="342900" indent="-342900">
              <a:buFont typeface="Arial" panose="020B0604020202020204" pitchFamily="34" charset="0"/>
              <a:buChar char="•"/>
            </a:pPr>
            <a:r>
              <a:rPr lang="en-GB" dirty="0"/>
              <a:t>Becky Arnold</a:t>
            </a:r>
          </a:p>
          <a:p>
            <a:pPr marL="342900" indent="-342900">
              <a:buFont typeface="Arial" panose="020B0604020202020204" pitchFamily="34" charset="0"/>
              <a:buChar char="•"/>
            </a:pPr>
            <a:r>
              <a:rPr lang="en-GB" dirty="0"/>
              <a:t>Louise Bowler</a:t>
            </a:r>
          </a:p>
          <a:p>
            <a:pPr marL="342900" indent="-342900">
              <a:buFont typeface="Arial" panose="020B0604020202020204" pitchFamily="34" charset="0"/>
              <a:buChar char="•"/>
            </a:pPr>
            <a:r>
              <a:rPr lang="en-GB" dirty="0"/>
              <a:t>Sarah Gibson</a:t>
            </a:r>
          </a:p>
          <a:p>
            <a:pPr marL="342900" indent="-342900">
              <a:buFont typeface="Arial" panose="020B0604020202020204" pitchFamily="34" charset="0"/>
              <a:buChar char="•"/>
            </a:pPr>
            <a:r>
              <a:rPr lang="en-GB" dirty="0"/>
              <a:t>Patricia </a:t>
            </a:r>
            <a:r>
              <a:rPr lang="en-GB" dirty="0" err="1"/>
              <a:t>Herterich</a:t>
            </a:r>
            <a:endParaRPr lang="en-GB" dirty="0"/>
          </a:p>
          <a:p>
            <a:pPr marL="342900" indent="-342900">
              <a:buFont typeface="Arial" panose="020B0604020202020204" pitchFamily="34" charset="0"/>
              <a:buChar char="•"/>
            </a:pPr>
            <a:r>
              <a:rPr lang="en-GB" dirty="0"/>
              <a:t>Rosie </a:t>
            </a:r>
            <a:r>
              <a:rPr lang="en-GB" dirty="0" err="1"/>
              <a:t>Higman</a:t>
            </a:r>
            <a:endParaRPr lang="en-GB" dirty="0"/>
          </a:p>
          <a:p>
            <a:pPr marL="342900" indent="-342900">
              <a:buFont typeface="Arial" panose="020B0604020202020204" pitchFamily="34" charset="0"/>
              <a:buChar char="•"/>
            </a:pPr>
            <a:r>
              <a:rPr lang="en-GB" dirty="0"/>
              <a:t>Anna </a:t>
            </a:r>
            <a:r>
              <a:rPr lang="en-GB" dirty="0" err="1"/>
              <a:t>Krystalli</a:t>
            </a:r>
            <a:endParaRPr lang="en-GB" dirty="0"/>
          </a:p>
          <a:p>
            <a:pPr marL="342900" indent="-342900">
              <a:buFont typeface="Arial" panose="020B0604020202020204" pitchFamily="34" charset="0"/>
              <a:buChar char="•"/>
            </a:pPr>
            <a:r>
              <a:rPr lang="en-GB" dirty="0"/>
              <a:t>Alex Morley</a:t>
            </a:r>
          </a:p>
          <a:p>
            <a:pPr marL="342900" indent="-342900">
              <a:buFont typeface="Arial" panose="020B0604020202020204" pitchFamily="34" charset="0"/>
              <a:buChar char="•"/>
            </a:pPr>
            <a:r>
              <a:rPr lang="en-GB" dirty="0"/>
              <a:t>Martin O’Reilly</a:t>
            </a:r>
          </a:p>
          <a:p>
            <a:pPr marL="342900" indent="-342900">
              <a:buFont typeface="Arial" panose="020B0604020202020204" pitchFamily="34" charset="0"/>
              <a:buChar char="•"/>
            </a:pPr>
            <a:r>
              <a:rPr lang="en-GB" dirty="0"/>
              <a:t>Kirstie Whitaker</a:t>
            </a:r>
          </a:p>
          <a:p>
            <a:pPr marL="342900" indent="-342900">
              <a:buFont typeface="Arial" panose="020B0604020202020204" pitchFamily="34" charset="0"/>
              <a:buChar char="•"/>
            </a:pPr>
            <a:r>
              <a:rPr lang="en-GB" dirty="0"/>
              <a:t>…</a:t>
            </a:r>
          </a:p>
          <a:p>
            <a:pPr marL="342900" indent="-342900">
              <a:buFont typeface="Arial" panose="020B0604020202020204" pitchFamily="34" charset="0"/>
              <a:buChar char="•"/>
            </a:pPr>
            <a:endParaRPr lang="en-GB" dirty="0"/>
          </a:p>
          <a:p>
            <a:r>
              <a:rPr lang="en-GB" dirty="0"/>
              <a:t> </a:t>
            </a:r>
          </a:p>
        </p:txBody>
      </p:sp>
      <p:sp>
        <p:nvSpPr>
          <p:cNvPr id="2" name="Date Placeholder 1">
            <a:extLst>
              <a:ext uri="{FF2B5EF4-FFF2-40B4-BE49-F238E27FC236}">
                <a16:creationId xmlns:a16="http://schemas.microsoft.com/office/drawing/2014/main" id="{A17B2DEC-3EC3-4C3A-A243-A3C22FD1705D}"/>
              </a:ext>
            </a:extLst>
          </p:cNvPr>
          <p:cNvSpPr>
            <a:spLocks noGrp="1"/>
          </p:cNvSpPr>
          <p:nvPr>
            <p:ph type="dt" sz="half" idx="10"/>
          </p:nvPr>
        </p:nvSpPr>
        <p:spPr/>
        <p:txBody>
          <a:bodyPr/>
          <a:lstStyle/>
          <a:p>
            <a:pPr>
              <a:defRPr/>
            </a:pPr>
            <a:fld id="{2AE6F8C4-2D7F-41C7-A2DA-1B9B574A019F}" type="datetime1">
              <a:rPr lang="en-GB" smtClean="0"/>
              <a:pPr>
                <a:defRPr/>
              </a:pPr>
              <a:t>18/03/2019</a:t>
            </a:fld>
            <a:endParaRPr lang="en-GB" dirty="0"/>
          </a:p>
        </p:txBody>
      </p:sp>
      <p:sp>
        <p:nvSpPr>
          <p:cNvPr id="3" name="Slide Number Placeholder 2">
            <a:extLst>
              <a:ext uri="{FF2B5EF4-FFF2-40B4-BE49-F238E27FC236}">
                <a16:creationId xmlns:a16="http://schemas.microsoft.com/office/drawing/2014/main" id="{5D8643CC-24F7-4FBE-86BD-CCA17F628BCA}"/>
              </a:ext>
            </a:extLst>
          </p:cNvPr>
          <p:cNvSpPr>
            <a:spLocks noGrp="1"/>
          </p:cNvSpPr>
          <p:nvPr>
            <p:ph type="sldNum" sz="quarter" idx="11"/>
          </p:nvPr>
        </p:nvSpPr>
        <p:spPr/>
        <p:txBody>
          <a:bodyPr/>
          <a:lstStyle/>
          <a:p>
            <a:pPr>
              <a:defRPr/>
            </a:pPr>
            <a:fld id="{7105BD0D-EBF5-429D-BD54-7FC942F384EC}" type="slidenum">
              <a:rPr lang="en-GB" altLang="en-US" smtClean="0"/>
              <a:pPr>
                <a:defRPr/>
              </a:pPr>
              <a:t>15</a:t>
            </a:fld>
            <a:endParaRPr lang="en-GB" altLang="en-US"/>
          </a:p>
        </p:txBody>
      </p:sp>
      <p:sp>
        <p:nvSpPr>
          <p:cNvPr id="8" name="Title 7">
            <a:extLst>
              <a:ext uri="{FF2B5EF4-FFF2-40B4-BE49-F238E27FC236}">
                <a16:creationId xmlns:a16="http://schemas.microsoft.com/office/drawing/2014/main" id="{94CD4F79-4656-4104-903A-CF018D0BC0A2}"/>
              </a:ext>
            </a:extLst>
          </p:cNvPr>
          <p:cNvSpPr>
            <a:spLocks noGrp="1"/>
          </p:cNvSpPr>
          <p:nvPr>
            <p:ph type="title"/>
          </p:nvPr>
        </p:nvSpPr>
        <p:spPr/>
        <p:txBody>
          <a:bodyPr/>
          <a:lstStyle/>
          <a:p>
            <a:r>
              <a:rPr lang="en-GB" dirty="0"/>
              <a:t>Built by a team….and you!</a:t>
            </a:r>
          </a:p>
        </p:txBody>
      </p:sp>
      <p:pic>
        <p:nvPicPr>
          <p:cNvPr id="5" name="Picture 4" descr="A group of people sitting at a desk&#10;&#10;Description automatically generated">
            <a:extLst>
              <a:ext uri="{FF2B5EF4-FFF2-40B4-BE49-F238E27FC236}">
                <a16:creationId xmlns:a16="http://schemas.microsoft.com/office/drawing/2014/main" id="{9AA39706-9EAE-4E63-A9C1-DB4161AD4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796" y="951502"/>
            <a:ext cx="4754232" cy="35805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528" y="3208058"/>
            <a:ext cx="1333500" cy="1323975"/>
          </a:xfrm>
          <a:prstGeom prst="rect">
            <a:avLst/>
          </a:prstGeom>
        </p:spPr>
      </p:pic>
    </p:spTree>
    <p:extLst>
      <p:ext uri="{BB962C8B-B14F-4D97-AF65-F5344CB8AC3E}">
        <p14:creationId xmlns:p14="http://schemas.microsoft.com/office/powerpoint/2010/main" val="42328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GB" dirty="0"/>
              <a:t>Through attending one of our workshops and providing feedback on how we’re doing</a:t>
            </a:r>
          </a:p>
          <a:p>
            <a:endParaRPr lang="en-GB" dirty="0"/>
          </a:p>
          <a:p>
            <a:pPr marL="342900" indent="-342900">
              <a:buFont typeface="Arial" panose="020B0604020202020204" pitchFamily="34" charset="0"/>
              <a:buChar char="•"/>
            </a:pPr>
            <a:r>
              <a:rPr lang="en-GB" dirty="0"/>
              <a:t>Contribute a case study at </a:t>
            </a:r>
            <a:r>
              <a:rPr lang="en-GB" dirty="0">
                <a:hlinkClick r:id="rId3"/>
              </a:rPr>
              <a:t>https://goo.gl/forms/akFqZEIy2kxAjfZW2</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Suggest additional content or even write (part of) a chapter – get  involved on GitHub! </a:t>
            </a:r>
            <a:r>
              <a:rPr lang="en-GB" dirty="0">
                <a:hlinkClick r:id="rId4"/>
              </a:rPr>
              <a:t>https://github.com/alan-turing-institute/the-turing-way</a:t>
            </a:r>
            <a:r>
              <a:rPr lang="en-GB" dirty="0"/>
              <a:t> </a:t>
            </a:r>
          </a:p>
          <a:p>
            <a:pPr marL="342900" indent="-342900">
              <a:buFont typeface="Arial" panose="020B0604020202020204" pitchFamily="34" charset="0"/>
              <a:buChar char="•"/>
            </a:pPr>
            <a:endParaRPr lang="en-GB" dirty="0"/>
          </a:p>
        </p:txBody>
      </p:sp>
      <p:sp>
        <p:nvSpPr>
          <p:cNvPr id="3" name="Date Placeholder 2"/>
          <p:cNvSpPr>
            <a:spLocks noGrp="1"/>
          </p:cNvSpPr>
          <p:nvPr>
            <p:ph type="dt" sz="half" idx="10"/>
          </p:nvPr>
        </p:nvSpPr>
        <p:spPr/>
        <p:txBody>
          <a:bodyPr/>
          <a:lstStyle/>
          <a:p>
            <a:pPr>
              <a:defRPr/>
            </a:pPr>
            <a:fld id="{5AB60A3B-1E4F-477E-A40D-63FA6238B88F}" type="datetime1">
              <a:rPr lang="en-GB" smtClean="0"/>
              <a:pPr>
                <a:defRPr/>
              </a:pPr>
              <a:t>18/03/2019</a:t>
            </a:fld>
            <a:endParaRPr lang="en-GB" dirty="0"/>
          </a:p>
        </p:txBody>
      </p:sp>
      <p:sp>
        <p:nvSpPr>
          <p:cNvPr id="4" name="Slide Number Placeholder 3"/>
          <p:cNvSpPr>
            <a:spLocks noGrp="1"/>
          </p:cNvSpPr>
          <p:nvPr>
            <p:ph type="sldNum" sz="quarter" idx="11"/>
          </p:nvPr>
        </p:nvSpPr>
        <p:spPr/>
        <p:txBody>
          <a:bodyPr/>
          <a:lstStyle/>
          <a:p>
            <a:pPr>
              <a:defRPr/>
            </a:pPr>
            <a:fld id="{9CDA4729-CA73-46FD-B7FB-3083EDFB8E2B}" type="slidenum">
              <a:rPr lang="en-GB" altLang="en-US" smtClean="0"/>
              <a:pPr>
                <a:defRPr/>
              </a:pPr>
              <a:t>16</a:t>
            </a:fld>
            <a:endParaRPr lang="en-GB" altLang="en-US"/>
          </a:p>
        </p:txBody>
      </p:sp>
      <p:sp>
        <p:nvSpPr>
          <p:cNvPr id="5" name="Title 4"/>
          <p:cNvSpPr>
            <a:spLocks noGrp="1"/>
          </p:cNvSpPr>
          <p:nvPr>
            <p:ph type="title"/>
          </p:nvPr>
        </p:nvSpPr>
        <p:spPr/>
        <p:txBody>
          <a:bodyPr/>
          <a:lstStyle/>
          <a:p>
            <a:r>
              <a:rPr lang="en-GB" dirty="0"/>
              <a:t>How can you get involved?</a:t>
            </a:r>
          </a:p>
        </p:txBody>
      </p:sp>
      <p:sp>
        <p:nvSpPr>
          <p:cNvPr id="6" name="TextBox 5"/>
          <p:cNvSpPr txBox="1"/>
          <p:nvPr/>
        </p:nvSpPr>
        <p:spPr>
          <a:xfrm>
            <a:off x="3347864" y="1367171"/>
            <a:ext cx="914400"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6000" b="0" i="0" u="none" strike="noStrike" kern="1200" cap="none" spc="0" normalizeH="0" baseline="0" noProof="0" dirty="0">
                <a:ln>
                  <a:noFill/>
                </a:ln>
                <a:solidFill>
                  <a:schemeClr val="tx2">
                    <a:lumMod val="75000"/>
                  </a:schemeClr>
                </a:solidFill>
                <a:effectLst/>
                <a:uLnTx/>
                <a:uFillTx/>
                <a:latin typeface="+mn-lt"/>
                <a:ea typeface="+mn-ea"/>
                <a:cs typeface="+mn-cs"/>
                <a:sym typeface="Wingdings 2"/>
              </a:rPr>
              <a:t></a:t>
            </a:r>
            <a:endParaRPr kumimoji="0" lang="en-GB" sz="6000" b="0" i="0" u="none" strike="noStrike" kern="1200" cap="none" spc="0" normalizeH="0" baseline="0" noProof="0" dirty="0">
              <a:ln>
                <a:noFill/>
              </a:ln>
              <a:solidFill>
                <a:schemeClr val="tx2">
                  <a:lumMod val="75000"/>
                </a:schemeClr>
              </a:solidFill>
              <a:effectLst/>
              <a:uLnTx/>
              <a:uFillTx/>
              <a:latin typeface="+mn-lt"/>
              <a:ea typeface="+mn-ea"/>
              <a:cs typeface="+mn-cs"/>
            </a:endParaRPr>
          </a:p>
        </p:txBody>
      </p:sp>
    </p:spTree>
    <p:extLst>
      <p:ext uri="{BB962C8B-B14F-4D97-AF65-F5344CB8AC3E}">
        <p14:creationId xmlns:p14="http://schemas.microsoft.com/office/powerpoint/2010/main" val="4062857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10F557-7F5A-4833-9224-79D569ED5792}"/>
              </a:ext>
            </a:extLst>
          </p:cNvPr>
          <p:cNvSpPr>
            <a:spLocks noGrp="1"/>
          </p:cNvSpPr>
          <p:nvPr>
            <p:ph idx="1"/>
          </p:nvPr>
        </p:nvSpPr>
        <p:spPr/>
        <p:txBody>
          <a:bodyPr/>
          <a:lstStyle/>
          <a:p>
            <a:r>
              <a:rPr lang="en-GB" dirty="0"/>
              <a:t>SSI Collaborations Workshop 2019 in </a:t>
            </a:r>
            <a:r>
              <a:rPr lang="en-GB" dirty="0" err="1"/>
              <a:t>Loughbourough</a:t>
            </a:r>
            <a:endParaRPr lang="en-GB" dirty="0"/>
          </a:p>
          <a:p>
            <a:endParaRPr lang="en-GB" dirty="0"/>
          </a:p>
          <a:p>
            <a:r>
              <a:rPr lang="en-GB" dirty="0"/>
              <a:t>Session 3</a:t>
            </a:r>
          </a:p>
          <a:p>
            <a:endParaRPr lang="en-GB" dirty="0"/>
          </a:p>
          <a:p>
            <a:r>
              <a:rPr lang="en-GB" dirty="0"/>
              <a:t>On Tuesday 2 April 2019, 15:30 - 16:10</a:t>
            </a:r>
          </a:p>
          <a:p>
            <a:endParaRPr lang="en-GB" dirty="0"/>
          </a:p>
          <a:p>
            <a:pPr eaLnBrk="1" hangingPunct="1"/>
            <a:r>
              <a:rPr lang="en-GB" altLang="en-US" dirty="0"/>
              <a:t>Register at:</a:t>
            </a:r>
            <a:endParaRPr lang="en-GB" altLang="en-US" dirty="0">
              <a:hlinkClick r:id="rId2">
                <a:extLst>
                  <a:ext uri="{A12FA001-AC4F-418D-AE19-62706E023703}">
                    <ahyp:hlinkClr xmlns:ahyp="http://schemas.microsoft.com/office/drawing/2018/hyperlinkcolor" val="tx"/>
                  </a:ext>
                </a:extLst>
              </a:hlinkClick>
            </a:endParaRPr>
          </a:p>
          <a:p>
            <a:pPr eaLnBrk="1" hangingPunct="1"/>
            <a:r>
              <a:rPr lang="en-GB" altLang="en-US" sz="2400" dirty="0">
                <a:solidFill>
                  <a:srgbClr val="0A648F"/>
                </a:solidFill>
                <a:hlinkClick r:id="rId2">
                  <a:extLst>
                    <a:ext uri="{A12FA001-AC4F-418D-AE19-62706E023703}">
                      <ahyp:hlinkClr xmlns:ahyp="http://schemas.microsoft.com/office/drawing/2018/hyperlinkcolor" val="tx"/>
                    </a:ext>
                  </a:extLst>
                </a:hlinkClick>
              </a:rPr>
              <a:t>https://www.software.ac.uk/cw19</a:t>
            </a:r>
            <a:r>
              <a:rPr lang="en-GB" altLang="en-US" sz="2400" dirty="0">
                <a:solidFill>
                  <a:srgbClr val="0A648F"/>
                </a:solidFill>
              </a:rPr>
              <a:t> </a:t>
            </a:r>
          </a:p>
          <a:p>
            <a:endParaRPr lang="en-GB" dirty="0"/>
          </a:p>
          <a:p>
            <a:endParaRPr lang="en-GB" dirty="0"/>
          </a:p>
        </p:txBody>
      </p:sp>
      <p:sp>
        <p:nvSpPr>
          <p:cNvPr id="3" name="Date Placeholder 2">
            <a:extLst>
              <a:ext uri="{FF2B5EF4-FFF2-40B4-BE49-F238E27FC236}">
                <a16:creationId xmlns:a16="http://schemas.microsoft.com/office/drawing/2014/main" id="{54278F67-A974-4218-86D0-539E08F716C9}"/>
              </a:ext>
            </a:extLst>
          </p:cNvPr>
          <p:cNvSpPr>
            <a:spLocks noGrp="1"/>
          </p:cNvSpPr>
          <p:nvPr>
            <p:ph type="dt" sz="half" idx="10"/>
          </p:nvPr>
        </p:nvSpPr>
        <p:spPr/>
        <p:txBody>
          <a:bodyPr/>
          <a:lstStyle/>
          <a:p>
            <a:pPr>
              <a:defRPr/>
            </a:pPr>
            <a:fld id="{5AB60A3B-1E4F-477E-A40D-63FA6238B88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1DBAE735-0395-4611-9D4F-00D1F26C8A09}"/>
              </a:ext>
            </a:extLst>
          </p:cNvPr>
          <p:cNvSpPr>
            <a:spLocks noGrp="1"/>
          </p:cNvSpPr>
          <p:nvPr>
            <p:ph type="sldNum" sz="quarter" idx="11"/>
          </p:nvPr>
        </p:nvSpPr>
        <p:spPr/>
        <p:txBody>
          <a:bodyPr/>
          <a:lstStyle/>
          <a:p>
            <a:pPr>
              <a:defRPr/>
            </a:pPr>
            <a:fld id="{9CDA4729-CA73-46FD-B7FB-3083EDFB8E2B}" type="slidenum">
              <a:rPr lang="en-GB" altLang="en-US" smtClean="0"/>
              <a:pPr>
                <a:defRPr/>
              </a:pPr>
              <a:t>17</a:t>
            </a:fld>
            <a:endParaRPr lang="en-GB" altLang="en-US"/>
          </a:p>
        </p:txBody>
      </p:sp>
      <p:sp>
        <p:nvSpPr>
          <p:cNvPr id="5" name="Title 4">
            <a:extLst>
              <a:ext uri="{FF2B5EF4-FFF2-40B4-BE49-F238E27FC236}">
                <a16:creationId xmlns:a16="http://schemas.microsoft.com/office/drawing/2014/main" id="{2E079814-3943-4C98-9A6F-E9693AEE7C40}"/>
              </a:ext>
            </a:extLst>
          </p:cNvPr>
          <p:cNvSpPr>
            <a:spLocks noGrp="1"/>
          </p:cNvSpPr>
          <p:nvPr>
            <p:ph type="title"/>
          </p:nvPr>
        </p:nvSpPr>
        <p:spPr/>
        <p:txBody>
          <a:bodyPr/>
          <a:lstStyle/>
          <a:p>
            <a:r>
              <a:rPr lang="en-GB" dirty="0"/>
              <a:t>Join us for the launch!</a:t>
            </a:r>
          </a:p>
        </p:txBody>
      </p:sp>
      <p:pic>
        <p:nvPicPr>
          <p:cNvPr id="7" name="Picture 2">
            <a:extLst>
              <a:ext uri="{FF2B5EF4-FFF2-40B4-BE49-F238E27FC236}">
                <a16:creationId xmlns:a16="http://schemas.microsoft.com/office/drawing/2014/main" id="{923695E6-393A-4B70-A459-E85CFE620B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4580" y="1627188"/>
            <a:ext cx="352722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926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p:txBody>
          <a:bodyPr/>
          <a:lstStyle/>
          <a:p>
            <a:r>
              <a:rPr lang="en-GB" altLang="en-US" dirty="0"/>
              <a:t>Why does reproducible research matter?</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18/03/2019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18</a:t>
            </a:fld>
            <a:endParaRPr lang="en-GB" altLang="en-US"/>
          </a:p>
        </p:txBody>
      </p:sp>
      <p:pic>
        <p:nvPicPr>
          <p:cNvPr id="13" name="Picture Placeholder 13">
            <a:extLst>
              <a:ext uri="{FF2B5EF4-FFF2-40B4-BE49-F238E27FC236}">
                <a16:creationId xmlns:a16="http://schemas.microsoft.com/office/drawing/2014/main" id="{C2CB47E0-4E78-4C05-A75F-4070EDA37D4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1624348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What does reproducible mean?</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19</a:t>
            </a:fld>
            <a:endParaRPr lang="en-GB" altLang="en-US"/>
          </a:p>
        </p:txBody>
      </p:sp>
      <p:graphicFrame>
        <p:nvGraphicFramePr>
          <p:cNvPr id="5" name="Table 4">
            <a:extLst>
              <a:ext uri="{FF2B5EF4-FFF2-40B4-BE49-F238E27FC236}">
                <a16:creationId xmlns:a16="http://schemas.microsoft.com/office/drawing/2014/main" id="{10FF5033-672A-4AE8-A0CC-A88D25A5C105}"/>
              </a:ext>
            </a:extLst>
          </p:cNvPr>
          <p:cNvGraphicFramePr>
            <a:graphicFrameLocks noGrp="1"/>
          </p:cNvGraphicFramePr>
          <p:nvPr>
            <p:extLst>
              <p:ext uri="{D42A27DB-BD31-4B8C-83A1-F6EECF244321}">
                <p14:modId xmlns:p14="http://schemas.microsoft.com/office/powerpoint/2010/main" val="1679222861"/>
              </p:ext>
            </p:extLst>
          </p:nvPr>
        </p:nvGraphicFramePr>
        <p:xfrm>
          <a:off x="683568" y="1059582"/>
          <a:ext cx="7776864" cy="36004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95368565"/>
                    </a:ext>
                  </a:extLst>
                </a:gridCol>
                <a:gridCol w="864096">
                  <a:extLst>
                    <a:ext uri="{9D8B030D-6E8A-4147-A177-3AD203B41FA5}">
                      <a16:colId xmlns:a16="http://schemas.microsoft.com/office/drawing/2014/main" val="1063661409"/>
                    </a:ext>
                  </a:extLst>
                </a:gridCol>
                <a:gridCol w="3024336">
                  <a:extLst>
                    <a:ext uri="{9D8B030D-6E8A-4147-A177-3AD203B41FA5}">
                      <a16:colId xmlns:a16="http://schemas.microsoft.com/office/drawing/2014/main" val="1479851905"/>
                    </a:ext>
                  </a:extLst>
                </a:gridCol>
                <a:gridCol w="3024336">
                  <a:extLst>
                    <a:ext uri="{9D8B030D-6E8A-4147-A177-3AD203B41FA5}">
                      <a16:colId xmlns:a16="http://schemas.microsoft.com/office/drawing/2014/main" val="188804056"/>
                    </a:ext>
                  </a:extLst>
                </a:gridCol>
              </a:tblGrid>
              <a:tr h="711253">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628075">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anchor="ctr">
                    <a:solidFill>
                      <a:srgbClr val="008080">
                        <a:alpha val="50000"/>
                      </a:srgbClr>
                    </a:solidFill>
                  </a:tcPr>
                </a:tc>
                <a:extLst>
                  <a:ext uri="{0D108BD9-81ED-4DB2-BD59-A6C34878D82A}">
                    <a16:rowId xmlns:a16="http://schemas.microsoft.com/office/drawing/2014/main" val="2299976131"/>
                  </a:ext>
                </a:extLst>
              </a:tr>
              <a:tr h="1130536">
                <a:tc rowSpan="2">
                  <a:txBody>
                    <a:bodyPr/>
                    <a:lstStyle/>
                    <a:p>
                      <a:pPr algn="ctr"/>
                      <a:r>
                        <a:rPr lang="en-GB" sz="3600" b="1" dirty="0">
                          <a:solidFill>
                            <a:schemeClr val="bg1"/>
                          </a:solidFill>
                          <a:latin typeface="Gill Sans MT" panose="020B0502020104020203" pitchFamily="34" charset="0"/>
                        </a:rPr>
                        <a:t>Analysis</a:t>
                      </a:r>
                    </a:p>
                  </a:txBody>
                  <a:tcPr vert="vert270" anchor="ctr">
                    <a:solidFill>
                      <a:srgbClr val="008080"/>
                    </a:solidFill>
                  </a:tcPr>
                </a:tc>
                <a:tc>
                  <a:txBody>
                    <a:bodyPr/>
                    <a:lstStyle/>
                    <a:p>
                      <a:pPr algn="ctr"/>
                      <a:r>
                        <a:rPr lang="en-GB" sz="2000" dirty="0">
                          <a:latin typeface="Gill Sans MT" panose="020B0502020104020203" pitchFamily="34" charset="0"/>
                        </a:rPr>
                        <a:t>Same</a:t>
                      </a: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3239240244"/>
                  </a:ext>
                </a:extLst>
              </a:tr>
              <a:tr h="1130536">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6" name="Rectangle 5">
            <a:extLst>
              <a:ext uri="{FF2B5EF4-FFF2-40B4-BE49-F238E27FC236}">
                <a16:creationId xmlns:a16="http://schemas.microsoft.com/office/drawing/2014/main" id="{1A1EB02A-4D7F-4843-848A-B66476D1FC98}"/>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2851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9869219-0A9F-4FDF-A6E5-BDD214C5382D}"/>
              </a:ext>
            </a:extLst>
          </p:cNvPr>
          <p:cNvSpPr>
            <a:spLocks noGrp="1"/>
          </p:cNvSpPr>
          <p:nvPr>
            <p:ph type="pic" sz="quarter" idx="13"/>
          </p:nvPr>
        </p:nvSpPr>
        <p:spPr/>
      </p:sp>
      <p:sp>
        <p:nvSpPr>
          <p:cNvPr id="3" name="Title 2">
            <a:extLst>
              <a:ext uri="{FF2B5EF4-FFF2-40B4-BE49-F238E27FC236}">
                <a16:creationId xmlns:a16="http://schemas.microsoft.com/office/drawing/2014/main" id="{D7E79143-1850-46BB-A7C2-918C660FA2EE}"/>
              </a:ext>
            </a:extLst>
          </p:cNvPr>
          <p:cNvSpPr>
            <a:spLocks noGrp="1"/>
          </p:cNvSpPr>
          <p:nvPr>
            <p:ph type="title"/>
          </p:nvPr>
        </p:nvSpPr>
        <p:spPr/>
        <p:txBody>
          <a:bodyPr/>
          <a:lstStyle/>
          <a:p>
            <a:r>
              <a:rPr lang="en-GB" dirty="0"/>
              <a:t>Housekeeping</a:t>
            </a:r>
          </a:p>
        </p:txBody>
      </p:sp>
      <p:sp>
        <p:nvSpPr>
          <p:cNvPr id="4" name="Date Placeholder 3">
            <a:extLst>
              <a:ext uri="{FF2B5EF4-FFF2-40B4-BE49-F238E27FC236}">
                <a16:creationId xmlns:a16="http://schemas.microsoft.com/office/drawing/2014/main" id="{166FB170-3E3A-40B8-8BB8-705930219535}"/>
              </a:ext>
            </a:extLst>
          </p:cNvPr>
          <p:cNvSpPr>
            <a:spLocks noGrp="1"/>
          </p:cNvSpPr>
          <p:nvPr>
            <p:ph type="dt" sz="half" idx="15"/>
          </p:nvPr>
        </p:nvSpPr>
        <p:spPr/>
        <p:txBody>
          <a:bodyPr/>
          <a:lstStyle/>
          <a:p>
            <a:pPr>
              <a:defRPr/>
            </a:pPr>
            <a:fld id="{865C08DA-D09C-43A5-8C8B-653F36EFF964}" type="datetime1">
              <a:rPr lang="en-GB" smtClean="0"/>
              <a:pPr>
                <a:defRPr/>
              </a:pPr>
              <a:t>18/03/2019</a:t>
            </a:fld>
            <a:endParaRPr lang="en-GB" dirty="0"/>
          </a:p>
        </p:txBody>
      </p:sp>
    </p:spTree>
    <p:extLst>
      <p:ext uri="{BB962C8B-B14F-4D97-AF65-F5344CB8AC3E}">
        <p14:creationId xmlns:p14="http://schemas.microsoft.com/office/powerpoint/2010/main" val="209081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20</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3"/>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4"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5"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137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21</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2"/>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75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22</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3"/>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4"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5" cstate="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28583" t="6270" r="48036" b="20923"/>
          <a:stretch/>
        </p:blipFill>
        <p:spPr bwMode="auto">
          <a:xfrm>
            <a:off x="4806106" y="767523"/>
            <a:ext cx="4025967" cy="359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622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23</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3" name="Rectangle 12">
            <a:extLst>
              <a:ext uri="{FF2B5EF4-FFF2-40B4-BE49-F238E27FC236}">
                <a16:creationId xmlns:a16="http://schemas.microsoft.com/office/drawing/2014/main" id="{F192159B-09FD-42FF-8397-F3C59D14FA01}"/>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120136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24</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4" name="Rectangle 13">
            <a:extLst>
              <a:ext uri="{FF2B5EF4-FFF2-40B4-BE49-F238E27FC236}">
                <a16:creationId xmlns:a16="http://schemas.microsoft.com/office/drawing/2014/main" id="{F7BCECCF-5E73-41BF-97B9-F4B3CB6C1E40}"/>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98022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25</a:t>
            </a:fld>
            <a:endParaRPr lang="en-GB" altLang="en-US"/>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a16="http://schemas.microsoft.com/office/drawing/2014/main" id="{FA06A6F5-23EC-4A63-AAB2-C0CA3B118A93}"/>
              </a:ext>
            </a:extLst>
          </p:cNvPr>
          <p:cNvSpPr txBox="1">
            <a:spLocks/>
          </p:cNvSpPr>
          <p:nvPr/>
        </p:nvSpPr>
        <p:spPr>
          <a:xfrm>
            <a:off x="4776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Share the responsibility</a:t>
            </a:r>
          </a:p>
          <a:p>
            <a:pPr algn="ctr"/>
            <a:r>
              <a:rPr lang="en-GB" sz="4400" i="1" dirty="0"/>
              <a:t>of reproducibility</a:t>
            </a:r>
          </a:p>
        </p:txBody>
      </p:sp>
      <p:sp>
        <p:nvSpPr>
          <p:cNvPr id="8" name="Content Placeholder 4">
            <a:extLst>
              <a:ext uri="{FF2B5EF4-FFF2-40B4-BE49-F238E27FC236}">
                <a16:creationId xmlns:a16="http://schemas.microsoft.com/office/drawing/2014/main" id="{7735F122-2980-4CF7-BABD-98E3ED98D4AE}"/>
              </a:ext>
            </a:extLst>
          </p:cNvPr>
          <p:cNvSpPr txBox="1">
            <a:spLocks/>
          </p:cNvSpPr>
          <p:nvPr/>
        </p:nvSpPr>
        <p:spPr>
          <a:xfrm>
            <a:off x="408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Make reproducibility, “too easy</a:t>
            </a:r>
          </a:p>
          <a:p>
            <a:pPr algn="ctr"/>
            <a:r>
              <a:rPr lang="en-GB" sz="4400" i="1" dirty="0"/>
              <a:t>not to do”</a:t>
            </a:r>
          </a:p>
        </p:txBody>
      </p:sp>
      <p:sp>
        <p:nvSpPr>
          <p:cNvPr id="5" name="Title 4"/>
          <p:cNvSpPr>
            <a:spLocks noGrp="1"/>
          </p:cNvSpPr>
          <p:nvPr>
            <p:ph type="title"/>
          </p:nvPr>
        </p:nvSpPr>
        <p:spPr/>
        <p:txBody>
          <a:bodyPr/>
          <a:lstStyle/>
          <a:p>
            <a:r>
              <a:rPr lang="en-GB" dirty="0"/>
              <a:t>How can the Turing Way help?</a:t>
            </a:r>
          </a:p>
        </p:txBody>
      </p:sp>
    </p:spTree>
    <p:extLst>
      <p:ext uri="{BB962C8B-B14F-4D97-AF65-F5344CB8AC3E}">
        <p14:creationId xmlns:p14="http://schemas.microsoft.com/office/powerpoint/2010/main" val="215814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a16="http://schemas.microsoft.com/office/drawing/2014/main" id="{8C4E8724-6745-44F6-8839-E6EC56EAAA01}"/>
              </a:ext>
            </a:extLst>
          </p:cNvPr>
          <p:cNvSpPr>
            <a:spLocks noGrp="1"/>
          </p:cNvSpPr>
          <p:nvPr>
            <p:ph type="title"/>
          </p:nvPr>
        </p:nvSpPr>
        <p:spPr>
          <a:xfrm>
            <a:off x="431800" y="1887742"/>
            <a:ext cx="8532688" cy="612000"/>
          </a:xfrm>
        </p:spPr>
        <p:txBody>
          <a:bodyPr/>
          <a:lstStyle/>
          <a:p>
            <a:r>
              <a:rPr lang="en-GB" altLang="en-US" noProof="0" dirty="0"/>
              <a:t>Plan for today</a:t>
            </a:r>
            <a:br>
              <a:rPr lang="en-GB" altLang="en-US" sz="2800" b="0" dirty="0"/>
            </a:br>
            <a:br>
              <a:rPr lang="en-GB" altLang="en-US" sz="2800" b="0" dirty="0"/>
            </a:br>
            <a:br>
              <a:rPr lang="en-GB" altLang="en-US" sz="2800" b="0" dirty="0"/>
            </a:br>
            <a:br>
              <a:rPr lang="en-GB" altLang="en-US" sz="2800" b="0" dirty="0"/>
            </a:br>
            <a:r>
              <a:rPr lang="en-GB" altLang="en-US" sz="2700" b="0" i="1" dirty="0">
                <a:hlinkClick r:id="rId2"/>
              </a:rPr>
              <a:t>https://github.com/alan-turing-institute/the-turing-way</a:t>
            </a:r>
            <a:r>
              <a:rPr lang="en-GB" altLang="en-US" sz="2700" b="0" i="1" dirty="0"/>
              <a:t> </a:t>
            </a:r>
            <a:endParaRPr lang="en-GB" altLang="en-US" sz="2700" b="0" i="1" noProof="0" dirty="0"/>
          </a:p>
        </p:txBody>
      </p:sp>
      <p:sp>
        <p:nvSpPr>
          <p:cNvPr id="20482" name="Date Placeholder 3">
            <a:extLst>
              <a:ext uri="{FF2B5EF4-FFF2-40B4-BE49-F238E27FC236}">
                <a16:creationId xmlns:a16="http://schemas.microsoft.com/office/drawing/2014/main" id="{03B07B61-2CBA-4EB3-9545-EC45D67443F1}"/>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85EF8-8A99-47CB-9EBA-4E9932DCBD0D}" type="datetime1">
              <a:rPr lang="en-GB" altLang="en-US" smtClean="0"/>
              <a:pPr/>
              <a:t>18/03/2019</a:t>
            </a:fld>
            <a:endParaRPr lang="en-GB" altLang="en-US" dirty="0"/>
          </a:p>
        </p:txBody>
      </p:sp>
      <p:sp>
        <p:nvSpPr>
          <p:cNvPr id="20483" name="Slide Number Placeholder 5">
            <a:extLst>
              <a:ext uri="{FF2B5EF4-FFF2-40B4-BE49-F238E27FC236}">
                <a16:creationId xmlns:a16="http://schemas.microsoft.com/office/drawing/2014/main" id="{BA28EE1C-ADB2-4CFE-AF75-A0AF3ACFAE43}"/>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41F2D-A43B-4207-BD30-D84518152E1A}" type="slidenum">
              <a:rPr lang="en-GB" altLang="en-US" smtClean="0"/>
              <a:pPr/>
              <a:t>26</a:t>
            </a:fld>
            <a:endParaRPr lang="en-GB" altLang="en-US"/>
          </a:p>
        </p:txBody>
      </p:sp>
      <p:pic>
        <p:nvPicPr>
          <p:cNvPr id="14" name="Picture Placeholder 13">
            <a:extLst>
              <a:ext uri="{FF2B5EF4-FFF2-40B4-BE49-F238E27FC236}">
                <a16:creationId xmlns:a16="http://schemas.microsoft.com/office/drawing/2014/main" id="{C2CB47E0-4E78-4C05-A75F-4070EDA37D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pic>
        <p:nvPicPr>
          <p:cNvPr id="6" name="Picture Placeholder 4">
            <a:extLst>
              <a:ext uri="{FF2B5EF4-FFF2-40B4-BE49-F238E27FC236}">
                <a16:creationId xmlns:a16="http://schemas.microsoft.com/office/drawing/2014/main" id="{638CA571-A801-4021-922C-4C3CCFB9E415}"/>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2602177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329578"/>
            <a:ext cx="7740650" cy="3393235"/>
          </a:xfrm>
        </p:spPr>
        <p:txBody>
          <a:bodyPr/>
          <a:lstStyle/>
          <a:p>
            <a:pPr marL="342900" indent="-342900">
              <a:buFont typeface="Arial" panose="020B0604020202020204" pitchFamily="34" charset="0"/>
              <a:buChar char="•"/>
            </a:pPr>
            <a:r>
              <a:rPr lang="en-GB" dirty="0"/>
              <a:t>Learn what Binder is and how it can help</a:t>
            </a:r>
          </a:p>
          <a:p>
            <a:pPr marL="342900" indent="-342900">
              <a:buFont typeface="Arial" panose="020B0604020202020204" pitchFamily="34" charset="0"/>
              <a:buChar char="•"/>
            </a:pPr>
            <a:r>
              <a:rPr lang="en-GB" dirty="0"/>
              <a:t>Build your own </a:t>
            </a:r>
            <a:r>
              <a:rPr lang="en-GB" dirty="0" err="1"/>
              <a:t>BinderHub</a:t>
            </a:r>
            <a:r>
              <a:rPr lang="en-GB" dirty="0"/>
              <a:t>!</a:t>
            </a:r>
          </a:p>
          <a:p>
            <a:pPr marL="342900" indent="-342900">
              <a:buFont typeface="Arial" panose="020B0604020202020204" pitchFamily="34" charset="0"/>
              <a:buChar char="•"/>
            </a:pPr>
            <a:r>
              <a:rPr lang="en-GB" dirty="0"/>
              <a:t>Feed back on </a:t>
            </a:r>
            <a:r>
              <a:rPr lang="en-GB" dirty="0" err="1"/>
              <a:t>BinderHub</a:t>
            </a:r>
            <a:r>
              <a:rPr lang="en-GB" dirty="0"/>
              <a:t> documentation and features</a:t>
            </a:r>
          </a:p>
          <a:p>
            <a:pPr marL="342900" indent="-342900">
              <a:buFont typeface="Arial" panose="020B0604020202020204" pitchFamily="34" charset="0"/>
              <a:buChar char="•"/>
            </a:pPr>
            <a:r>
              <a:rPr lang="en-GB" dirty="0"/>
              <a:t>Think about how a </a:t>
            </a:r>
            <a:r>
              <a:rPr lang="en-GB" dirty="0" err="1"/>
              <a:t>BinderHub</a:t>
            </a:r>
            <a:r>
              <a:rPr lang="en-GB" dirty="0"/>
              <a:t> for your institution/department could look like…</a:t>
            </a:r>
          </a:p>
          <a:p>
            <a:endParaRPr lang="en-GB" dirty="0"/>
          </a:p>
          <a:p>
            <a:pPr marL="342900" indent="-342900">
              <a:buFont typeface="Arial" panose="020B0604020202020204" pitchFamily="34" charset="0"/>
              <a:buChar char="•"/>
            </a:pPr>
            <a:endParaRPr lang="en-GB" dirty="0"/>
          </a:p>
          <a:p>
            <a:r>
              <a:rPr lang="en-GB" b="1" dirty="0"/>
              <a:t>In a supportive and friendly environment!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27</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Goals</a:t>
            </a:r>
          </a:p>
        </p:txBody>
      </p:sp>
      <p:pic>
        <p:nvPicPr>
          <p:cNvPr id="11" name="Picture 10">
            <a:extLst>
              <a:ext uri="{FF2B5EF4-FFF2-40B4-BE49-F238E27FC236}">
                <a16:creationId xmlns:a16="http://schemas.microsoft.com/office/drawing/2014/main" id="{59F66A32-CEE9-40EC-8267-8D6FD3E270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81"/>
          <a:stretch/>
        </p:blipFill>
        <p:spPr>
          <a:xfrm>
            <a:off x="6012160" y="2715766"/>
            <a:ext cx="2880000" cy="2007047"/>
          </a:xfrm>
          <a:prstGeom prst="rect">
            <a:avLst/>
          </a:prstGeom>
        </p:spPr>
      </p:pic>
    </p:spTree>
    <p:extLst>
      <p:ext uri="{BB962C8B-B14F-4D97-AF65-F5344CB8AC3E}">
        <p14:creationId xmlns:p14="http://schemas.microsoft.com/office/powerpoint/2010/main" val="2510027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algn="ctr"/>
            <a:r>
              <a:rPr lang="en-GB" sz="2400" dirty="0"/>
              <a:t>“The Turing Way team are dedicated to providing a welcoming and supportive environment for all people…we do not tolerate behaviour that is disrespectful to our community members or that excludes, intimidates, or causes discomfort to others.”</a:t>
            </a:r>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28</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221942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marL="342900" indent="-342900">
              <a:buFont typeface="Arial" panose="020B0604020202020204" pitchFamily="34" charset="0"/>
              <a:buChar char="•"/>
            </a:pPr>
            <a:r>
              <a:rPr lang="en-GB" sz="2000" dirty="0"/>
              <a:t>Be respectful of different viewpoints and experiences. </a:t>
            </a:r>
          </a:p>
          <a:p>
            <a:pPr marL="342900" indent="-342900">
              <a:buFont typeface="Arial" panose="020B0604020202020204" pitchFamily="34" charset="0"/>
              <a:buChar char="•"/>
            </a:pPr>
            <a:r>
              <a:rPr lang="en-GB" sz="2000" dirty="0"/>
              <a:t>Use welcoming and inclusive language. </a:t>
            </a:r>
          </a:p>
          <a:p>
            <a:pPr marL="342900" indent="-342900">
              <a:buFont typeface="Arial" panose="020B0604020202020204" pitchFamily="34" charset="0"/>
              <a:buChar char="•"/>
            </a:pPr>
            <a:r>
              <a:rPr lang="en-GB" sz="2000" dirty="0"/>
              <a:t>Do not harass people. </a:t>
            </a:r>
          </a:p>
          <a:p>
            <a:pPr marL="342900" indent="-342900">
              <a:buFont typeface="Arial" panose="020B0604020202020204" pitchFamily="34" charset="0"/>
              <a:buChar char="•"/>
            </a:pPr>
            <a:r>
              <a:rPr lang="en-GB" sz="2000" dirty="0"/>
              <a:t>Respect the privacy and safety of others – stickers available if you don’t want your photo taken</a:t>
            </a:r>
          </a:p>
          <a:p>
            <a:pPr marL="342900" indent="-342900">
              <a:buFont typeface="Arial" panose="020B0604020202020204" pitchFamily="34" charset="0"/>
              <a:buChar char="•"/>
            </a:pPr>
            <a:r>
              <a:rPr lang="en-GB" sz="2000" dirty="0"/>
              <a:t>Be considerate of others’ participation. </a:t>
            </a:r>
          </a:p>
          <a:p>
            <a:pPr marL="342900" indent="-342900">
              <a:buFont typeface="Arial" panose="020B0604020202020204" pitchFamily="34" charset="0"/>
              <a:buChar char="•"/>
            </a:pPr>
            <a:r>
              <a:rPr lang="en-GB" sz="2000" dirty="0"/>
              <a:t>Don’t be a bystander. </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29</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3"/>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337243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3</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a:lnSpc>
                <a:spcPct val="150000"/>
              </a:lnSpc>
            </a:pPr>
            <a:r>
              <a:rPr lang="en-GB" sz="1600" dirty="0"/>
              <a:t>9.30 - 10.00: Registration, coffee and introductions</a:t>
            </a:r>
          </a:p>
          <a:p>
            <a:pPr>
              <a:lnSpc>
                <a:spcPct val="150000"/>
              </a:lnSpc>
            </a:pPr>
            <a:r>
              <a:rPr lang="en-GB" sz="1600" dirty="0"/>
              <a:t>10.00 - 10.30: Introduction to the workshop and The Turing Way</a:t>
            </a:r>
          </a:p>
          <a:p>
            <a:pPr>
              <a:lnSpc>
                <a:spcPct val="150000"/>
              </a:lnSpc>
            </a:pPr>
            <a:r>
              <a:rPr lang="en-GB" sz="1600" dirty="0"/>
              <a:t>10.30 - 11.00: Introduction to Binder and why </a:t>
            </a:r>
            <a:r>
              <a:rPr lang="en-GB" sz="1600" i="1" dirty="0"/>
              <a:t>you</a:t>
            </a:r>
            <a:r>
              <a:rPr lang="en-GB" sz="1600" dirty="0"/>
              <a:t> should build a </a:t>
            </a:r>
            <a:r>
              <a:rPr lang="en-GB" sz="1600" dirty="0" err="1"/>
              <a:t>BinderHub</a:t>
            </a:r>
            <a:endParaRPr lang="en-GB" sz="1600" dirty="0"/>
          </a:p>
          <a:p>
            <a:pPr>
              <a:lnSpc>
                <a:spcPct val="150000"/>
              </a:lnSpc>
            </a:pPr>
            <a:r>
              <a:rPr lang="en-GB" sz="1600" dirty="0"/>
              <a:t>11.00 - 12.30: Zero to </a:t>
            </a:r>
            <a:r>
              <a:rPr lang="en-GB" sz="1600" dirty="0" err="1"/>
              <a:t>BinderHub</a:t>
            </a:r>
            <a:endParaRPr lang="en-GB" sz="1600" dirty="0"/>
          </a:p>
          <a:p>
            <a:pPr>
              <a:lnSpc>
                <a:spcPct val="150000"/>
              </a:lnSpc>
            </a:pPr>
            <a:r>
              <a:rPr lang="en-GB" sz="1600" dirty="0"/>
              <a:t>12.30 - 1.30: Lunch</a:t>
            </a:r>
          </a:p>
          <a:p>
            <a:pPr>
              <a:lnSpc>
                <a:spcPct val="150000"/>
              </a:lnSpc>
            </a:pPr>
            <a:r>
              <a:rPr lang="en-GB" sz="1600" dirty="0"/>
              <a:t>1.30 - 2.00: Pico-WOW: Contributing to Binder</a:t>
            </a:r>
          </a:p>
          <a:p>
            <a:pPr>
              <a:lnSpc>
                <a:spcPct val="150000"/>
              </a:lnSpc>
            </a:pPr>
            <a:r>
              <a:rPr lang="en-GB" sz="1600" dirty="0"/>
              <a:t>2.00 - 3:30: Collaborative working</a:t>
            </a:r>
          </a:p>
          <a:p>
            <a:pPr>
              <a:lnSpc>
                <a:spcPct val="150000"/>
              </a:lnSpc>
            </a:pPr>
            <a:r>
              <a:rPr lang="en-GB" sz="1600" dirty="0"/>
              <a:t>2.45 - 3.00: (Coffee halfway through the hack)</a:t>
            </a:r>
          </a:p>
          <a:p>
            <a:pPr>
              <a:lnSpc>
                <a:spcPct val="150000"/>
              </a:lnSpc>
            </a:pPr>
            <a:r>
              <a:rPr lang="en-GB" sz="1600" dirty="0"/>
              <a:t>3.30 - 4.00: Looking forwards: Progress review, lessons learned and future strategies</a:t>
            </a:r>
          </a:p>
          <a:p>
            <a:pPr>
              <a:lnSpc>
                <a:spcPct val="150000"/>
              </a:lnSpc>
            </a:pPr>
            <a:r>
              <a:rPr lang="en-GB" sz="1600" dirty="0"/>
              <a:t>4.00 - 5.00: Optional hangout with instructors</a:t>
            </a:r>
          </a:p>
        </p:txBody>
      </p:sp>
    </p:spTree>
    <p:extLst>
      <p:ext uri="{BB962C8B-B14F-4D97-AF65-F5344CB8AC3E}">
        <p14:creationId xmlns:p14="http://schemas.microsoft.com/office/powerpoint/2010/main" val="3239897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30</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a:lnSpc>
                <a:spcPct val="150000"/>
              </a:lnSpc>
            </a:pPr>
            <a:r>
              <a:rPr lang="en-GB" sz="1600" dirty="0"/>
              <a:t>9.30 - 10.00: Registration, coffee and introductions</a:t>
            </a:r>
          </a:p>
          <a:p>
            <a:pPr>
              <a:lnSpc>
                <a:spcPct val="150000"/>
              </a:lnSpc>
            </a:pPr>
            <a:r>
              <a:rPr lang="en-GB" sz="1600" dirty="0"/>
              <a:t>10.00 - 10.30: Introduction to the workshop and The Turing Way</a:t>
            </a:r>
          </a:p>
          <a:p>
            <a:pPr>
              <a:lnSpc>
                <a:spcPct val="150000"/>
              </a:lnSpc>
            </a:pPr>
            <a:r>
              <a:rPr lang="en-GB" sz="1600" dirty="0"/>
              <a:t>10.30 - 11.00: Introduction to Binder and why </a:t>
            </a:r>
            <a:r>
              <a:rPr lang="en-GB" sz="1600" i="1" dirty="0"/>
              <a:t>you</a:t>
            </a:r>
            <a:r>
              <a:rPr lang="en-GB" sz="1600" dirty="0"/>
              <a:t> should build a </a:t>
            </a:r>
            <a:r>
              <a:rPr lang="en-GB" sz="1600" dirty="0" err="1"/>
              <a:t>BinderHub</a:t>
            </a:r>
            <a:endParaRPr lang="en-GB" sz="1600" dirty="0"/>
          </a:p>
          <a:p>
            <a:pPr>
              <a:lnSpc>
                <a:spcPct val="150000"/>
              </a:lnSpc>
            </a:pPr>
            <a:r>
              <a:rPr lang="en-GB" sz="1600" dirty="0"/>
              <a:t>11.00 - 12.30: Zero to </a:t>
            </a:r>
            <a:r>
              <a:rPr lang="en-GB" sz="1600" dirty="0" err="1"/>
              <a:t>BinderHub</a:t>
            </a:r>
            <a:endParaRPr lang="en-GB" sz="1600" dirty="0"/>
          </a:p>
          <a:p>
            <a:pPr>
              <a:lnSpc>
                <a:spcPct val="150000"/>
              </a:lnSpc>
            </a:pPr>
            <a:r>
              <a:rPr lang="en-GB" sz="1600" dirty="0"/>
              <a:t>12.30 - 1.30: Lunch</a:t>
            </a:r>
          </a:p>
          <a:p>
            <a:pPr>
              <a:lnSpc>
                <a:spcPct val="150000"/>
              </a:lnSpc>
            </a:pPr>
            <a:r>
              <a:rPr lang="en-GB" sz="1600" dirty="0"/>
              <a:t>1.30 - 2.00: Pico-WOW: Contributing to Binder</a:t>
            </a:r>
          </a:p>
          <a:p>
            <a:pPr>
              <a:lnSpc>
                <a:spcPct val="150000"/>
              </a:lnSpc>
            </a:pPr>
            <a:r>
              <a:rPr lang="en-GB" sz="1600" dirty="0"/>
              <a:t>2.00 - 3:30: Collaborative working</a:t>
            </a:r>
          </a:p>
          <a:p>
            <a:pPr>
              <a:lnSpc>
                <a:spcPct val="150000"/>
              </a:lnSpc>
            </a:pPr>
            <a:r>
              <a:rPr lang="en-GB" sz="1600" dirty="0"/>
              <a:t>2.45 - 3.00: (Coffee halfway through the hack)</a:t>
            </a:r>
          </a:p>
          <a:p>
            <a:pPr>
              <a:lnSpc>
                <a:spcPct val="150000"/>
              </a:lnSpc>
            </a:pPr>
            <a:r>
              <a:rPr lang="en-GB" sz="1600" dirty="0"/>
              <a:t>3.30 - 4.00: Looking forwards: Progress review, lessons learned and future strategies</a:t>
            </a:r>
          </a:p>
          <a:p>
            <a:pPr>
              <a:lnSpc>
                <a:spcPct val="150000"/>
              </a:lnSpc>
            </a:pPr>
            <a:r>
              <a:rPr lang="en-GB" sz="1600" dirty="0"/>
              <a:t>4.00 - 5.00: Optional hangout with instructors</a:t>
            </a:r>
          </a:p>
        </p:txBody>
      </p:sp>
    </p:spTree>
    <p:extLst>
      <p:ext uri="{BB962C8B-B14F-4D97-AF65-F5344CB8AC3E}">
        <p14:creationId xmlns:p14="http://schemas.microsoft.com/office/powerpoint/2010/main" val="1286117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995B192-33C1-4FC8-A11A-B225781F60B6}"/>
              </a:ext>
            </a:extLst>
          </p:cNvPr>
          <p:cNvSpPr>
            <a:spLocks noGrp="1"/>
          </p:cNvSpPr>
          <p:nvPr>
            <p:ph idx="1"/>
          </p:nvPr>
        </p:nvSpPr>
        <p:spPr/>
        <p:txBody>
          <a:bodyPr/>
          <a:lstStyle/>
          <a:p>
            <a:r>
              <a:rPr lang="en-GB" dirty="0"/>
              <a:t>Who are you? </a:t>
            </a:r>
          </a:p>
          <a:p>
            <a:endParaRPr lang="en-GB" dirty="0"/>
          </a:p>
          <a:p>
            <a:r>
              <a:rPr lang="en-GB" dirty="0"/>
              <a:t>What’s your favourite Disney character?</a:t>
            </a:r>
          </a:p>
        </p:txBody>
      </p:sp>
      <p:sp>
        <p:nvSpPr>
          <p:cNvPr id="3" name="Date Placeholder 2">
            <a:extLst>
              <a:ext uri="{FF2B5EF4-FFF2-40B4-BE49-F238E27FC236}">
                <a16:creationId xmlns:a16="http://schemas.microsoft.com/office/drawing/2014/main" id="{2339C2CB-550F-4A82-9021-427D3C433ADE}"/>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2FF2E246-FE5E-4F02-9E9E-A9D30C1D77AE}"/>
              </a:ext>
            </a:extLst>
          </p:cNvPr>
          <p:cNvSpPr>
            <a:spLocks noGrp="1"/>
          </p:cNvSpPr>
          <p:nvPr>
            <p:ph type="sldNum" sz="quarter" idx="11"/>
          </p:nvPr>
        </p:nvSpPr>
        <p:spPr/>
        <p:txBody>
          <a:bodyPr/>
          <a:lstStyle/>
          <a:p>
            <a:pPr>
              <a:defRPr/>
            </a:pPr>
            <a:fld id="{0723F4AA-6BDB-435B-B70F-96D631AC163B}" type="slidenum">
              <a:rPr lang="en-GB" altLang="en-US" smtClean="0"/>
              <a:pPr>
                <a:defRPr/>
              </a:pPr>
              <a:t>31</a:t>
            </a:fld>
            <a:endParaRPr lang="en-GB" altLang="en-US"/>
          </a:p>
        </p:txBody>
      </p:sp>
      <p:sp>
        <p:nvSpPr>
          <p:cNvPr id="2" name="Title 1">
            <a:extLst>
              <a:ext uri="{FF2B5EF4-FFF2-40B4-BE49-F238E27FC236}">
                <a16:creationId xmlns:a16="http://schemas.microsoft.com/office/drawing/2014/main" id="{FCCAFB3A-D8F2-4C0D-A265-D3020036D17A}"/>
              </a:ext>
            </a:extLst>
          </p:cNvPr>
          <p:cNvSpPr>
            <a:spLocks noGrp="1"/>
          </p:cNvSpPr>
          <p:nvPr>
            <p:ph type="title"/>
          </p:nvPr>
        </p:nvSpPr>
        <p:spPr/>
        <p:txBody>
          <a:bodyPr/>
          <a:lstStyle/>
          <a:p>
            <a:r>
              <a:rPr lang="en-GB" dirty="0"/>
              <a:t>Introduce yourself</a:t>
            </a:r>
          </a:p>
        </p:txBody>
      </p:sp>
    </p:spTree>
    <p:extLst>
      <p:ext uri="{BB962C8B-B14F-4D97-AF65-F5344CB8AC3E}">
        <p14:creationId xmlns:p14="http://schemas.microsoft.com/office/powerpoint/2010/main" val="68670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26" b="26"/>
          <a:stretch>
            <a:fillRect/>
          </a:stretch>
        </p:blipFill>
        <p:spPr/>
      </p:pic>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308552" cy="612000"/>
          </a:xfrm>
        </p:spPr>
        <p:txBody>
          <a:bodyPr/>
          <a:lstStyle/>
          <a:p>
            <a:r>
              <a:rPr lang="en-GB" altLang="en-US" sz="4000" noProof="0" dirty="0"/>
              <a:t>The Turing Way</a:t>
            </a:r>
            <a:endParaRPr lang="en-GB" altLang="en-US" sz="2400" b="0" noProof="0" dirty="0"/>
          </a:p>
        </p:txBody>
      </p:sp>
      <p:sp>
        <p:nvSpPr>
          <p:cNvPr id="19459" name="Date Placeholder 2">
            <a:extLst>
              <a:ext uri="{FF2B5EF4-FFF2-40B4-BE49-F238E27FC236}">
                <a16:creationId xmlns:a16="http://schemas.microsoft.com/office/drawing/2014/main" id="{3F9F0809-BE29-434B-8155-65AE2D77E49D}"/>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18/03/2019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32</a:t>
            </a:fld>
            <a:endParaRPr lang="en-GB" altLang="en-US" dirty="0">
              <a:solidFill>
                <a:schemeClr val="bg1"/>
              </a:solidFill>
            </a:endParaRPr>
          </a:p>
        </p:txBody>
      </p:sp>
      <p:pic>
        <p:nvPicPr>
          <p:cNvPr id="8" name="Picture 4" descr="https://encrypted-tbn0.gstatic.com/images?q=tbn:ANd9GcTr1WT7d5fbNTZQ1D5DHIbJJT3BNXcw7iIi7tZfZKE_FtzBPcQs05G-VSw">
            <a:extLst>
              <a:ext uri="{FF2B5EF4-FFF2-40B4-BE49-F238E27FC236}">
                <a16:creationId xmlns:a16="http://schemas.microsoft.com/office/drawing/2014/main" id="{71B73694-14C3-41C7-900D-51552145A5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87" y="341470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mcdeadline2.files.wordpress.com/2014/06/twitter-logo.png?w=970">
            <a:extLst>
              <a:ext uri="{FF2B5EF4-FFF2-40B4-BE49-F238E27FC236}">
                <a16:creationId xmlns:a16="http://schemas.microsoft.com/office/drawing/2014/main" id="{5A748E73-59F0-43FC-B260-2B86BE497B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687" y="2923813"/>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5616" y="2851795"/>
            <a:ext cx="6264696" cy="1368152"/>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altLang="en-US" sz="2000" dirty="0">
                <a:latin typeface="+mn-lt"/>
              </a:rPr>
              <a:t>#</a:t>
            </a:r>
            <a:r>
              <a:rPr lang="en-GB" altLang="en-US" sz="2000" dirty="0" err="1">
                <a:latin typeface="+mn-lt"/>
              </a:rPr>
              <a:t>TuringWay</a:t>
            </a:r>
            <a:br>
              <a:rPr lang="en-GB" altLang="en-US" sz="2000" dirty="0">
                <a:latin typeface="+mn-lt"/>
              </a:rPr>
            </a:br>
            <a:r>
              <a:rPr lang="en-GB" altLang="en-US" sz="2000" i="1" dirty="0">
                <a:latin typeface="+mn-lt"/>
                <a:hlinkClick r:id="rId5"/>
              </a:rPr>
              <a:t>https://github.com/alan-turing-institute/the-turing-way</a:t>
            </a:r>
            <a:endParaRPr lang="en-GB" altLang="en-US" sz="2000" i="1" dirty="0">
              <a:latin typeface="+mn-lt"/>
            </a:endParaRPr>
          </a:p>
          <a:p>
            <a:pPr eaLnBrk="1" fontAlgn="auto" hangingPunct="1">
              <a:lnSpc>
                <a:spcPct val="150000"/>
              </a:lnSpc>
              <a:spcBef>
                <a:spcPts val="0"/>
              </a:spcBef>
              <a:spcAft>
                <a:spcPts val="0"/>
              </a:spcAft>
            </a:pPr>
            <a:r>
              <a:rPr lang="en-GB" sz="2000" dirty="0"/>
              <a:t>gitter.im/</a:t>
            </a:r>
            <a:r>
              <a:rPr lang="en-GB" sz="2000" dirty="0" err="1"/>
              <a:t>alan</a:t>
            </a:r>
            <a:r>
              <a:rPr lang="en-GB" sz="2000" dirty="0"/>
              <a:t>-</a:t>
            </a:r>
            <a:r>
              <a:rPr lang="en-GB" sz="2000" dirty="0" err="1"/>
              <a:t>turing</a:t>
            </a:r>
            <a:r>
              <a:rPr lang="en-GB" sz="2000" dirty="0"/>
              <a:t>-institute/the-</a:t>
            </a:r>
            <a:r>
              <a:rPr lang="en-GB" sz="2000" dirty="0" err="1"/>
              <a:t>turing</a:t>
            </a:r>
            <a:r>
              <a:rPr lang="en-GB" sz="2000" dirty="0"/>
              <a:t>-way</a:t>
            </a:r>
          </a:p>
          <a:p>
            <a:pPr eaLnBrk="1" fontAlgn="auto" hangingPunct="1">
              <a:lnSpc>
                <a:spcPct val="150000"/>
              </a:lnSpc>
              <a:spcBef>
                <a:spcPts val="0"/>
              </a:spcBef>
              <a:spcAft>
                <a:spcPts val="0"/>
              </a:spcAft>
            </a:pPr>
            <a:endParaRPr kumimoji="0" lang="en-GB" sz="2000" b="0" i="0" u="none" strike="noStrike" kern="1200" cap="none" spc="0" normalizeH="0" baseline="0" noProof="0" dirty="0">
              <a:ln>
                <a:noFill/>
              </a:ln>
              <a:solidFill>
                <a:prstClr val="black"/>
              </a:solidFill>
              <a:effectLst/>
              <a:uLnTx/>
              <a:uFillTx/>
              <a:latin typeface="+mn-lt"/>
              <a:cs typeface="+mn-cs"/>
            </a:endParaRPr>
          </a:p>
        </p:txBody>
      </p:sp>
      <p:pic>
        <p:nvPicPr>
          <p:cNvPr id="11" name="Graphic 7">
            <a:extLst>
              <a:ext uri="{FF2B5EF4-FFF2-40B4-BE49-F238E27FC236}">
                <a16:creationId xmlns:a16="http://schemas.microsoft.com/office/drawing/2014/main" id="{796386D8-53E8-4AAF-B5C1-1227B03D1B9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687" y="3877947"/>
            <a:ext cx="342000" cy="342000"/>
          </a:xfrm>
          <a:prstGeom prst="rect">
            <a:avLst/>
          </a:prstGeom>
        </p:spPr>
      </p:pic>
    </p:spTree>
    <p:extLst>
      <p:ext uri="{BB962C8B-B14F-4D97-AF65-F5344CB8AC3E}">
        <p14:creationId xmlns:p14="http://schemas.microsoft.com/office/powerpoint/2010/main" val="374824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FF42A6-0524-4ECB-94F2-0A3AFC0BA5B6}"/>
              </a:ext>
            </a:extLst>
          </p:cNvPr>
          <p:cNvSpPr>
            <a:spLocks noGrp="1"/>
          </p:cNvSpPr>
          <p:nvPr>
            <p:ph idx="1"/>
          </p:nvPr>
        </p:nvSpPr>
        <p:spPr>
          <a:xfrm>
            <a:off x="468064" y="1223963"/>
            <a:ext cx="8280400" cy="3240087"/>
          </a:xfrm>
        </p:spPr>
        <p:txBody>
          <a:bodyPr/>
          <a:lstStyle/>
          <a:p>
            <a:r>
              <a:rPr lang="en-GB" sz="4800" dirty="0"/>
              <a:t>bit.ly/</a:t>
            </a:r>
            <a:r>
              <a:rPr lang="en-GB" sz="4800" dirty="0" err="1"/>
              <a:t>BinderHubShef</a:t>
            </a:r>
            <a:endParaRPr lang="en-GB" sz="4800" dirty="0"/>
          </a:p>
        </p:txBody>
      </p:sp>
      <p:sp>
        <p:nvSpPr>
          <p:cNvPr id="3" name="Date Placeholder 2">
            <a:extLst>
              <a:ext uri="{FF2B5EF4-FFF2-40B4-BE49-F238E27FC236}">
                <a16:creationId xmlns:a16="http://schemas.microsoft.com/office/drawing/2014/main" id="{B4EC0EE0-727A-49B3-ACB4-FB4B3F3BFAF1}"/>
              </a:ext>
            </a:extLst>
          </p:cNvPr>
          <p:cNvSpPr>
            <a:spLocks noGrp="1"/>
          </p:cNvSpPr>
          <p:nvPr>
            <p:ph type="dt" sz="half" idx="10"/>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746B0C16-9A82-4CEA-99D4-54E9785F6D92}"/>
              </a:ext>
            </a:extLst>
          </p:cNvPr>
          <p:cNvSpPr>
            <a:spLocks noGrp="1"/>
          </p:cNvSpPr>
          <p:nvPr>
            <p:ph type="sldNum" sz="quarter" idx="11"/>
          </p:nvPr>
        </p:nvSpPr>
        <p:spPr/>
        <p:txBody>
          <a:bodyPr/>
          <a:lstStyle/>
          <a:p>
            <a:pPr>
              <a:defRPr/>
            </a:pPr>
            <a:fld id="{0723F4AA-6BDB-435B-B70F-96D631AC163B}" type="slidenum">
              <a:rPr lang="en-GB" altLang="en-US" smtClean="0"/>
              <a:pPr>
                <a:defRPr/>
              </a:pPr>
              <a:t>4</a:t>
            </a:fld>
            <a:endParaRPr lang="en-GB" altLang="en-US"/>
          </a:p>
        </p:txBody>
      </p:sp>
      <p:sp>
        <p:nvSpPr>
          <p:cNvPr id="2" name="Title 1">
            <a:extLst>
              <a:ext uri="{FF2B5EF4-FFF2-40B4-BE49-F238E27FC236}">
                <a16:creationId xmlns:a16="http://schemas.microsoft.com/office/drawing/2014/main" id="{B9BA1B4C-B9E6-493C-A072-C35736EE7C39}"/>
              </a:ext>
            </a:extLst>
          </p:cNvPr>
          <p:cNvSpPr>
            <a:spLocks noGrp="1"/>
          </p:cNvSpPr>
          <p:nvPr>
            <p:ph type="title"/>
          </p:nvPr>
        </p:nvSpPr>
        <p:spPr/>
        <p:txBody>
          <a:bodyPr/>
          <a:lstStyle/>
          <a:p>
            <a:r>
              <a:rPr lang="en-GB" dirty="0"/>
              <a:t>Notetaking</a:t>
            </a:r>
          </a:p>
        </p:txBody>
      </p:sp>
    </p:spTree>
    <p:extLst>
      <p:ext uri="{BB962C8B-B14F-4D97-AF65-F5344CB8AC3E}">
        <p14:creationId xmlns:p14="http://schemas.microsoft.com/office/powerpoint/2010/main" val="30185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1">
            <a:extLst>
              <a:ext uri="{FF2B5EF4-FFF2-40B4-BE49-F238E27FC236}">
                <a16:creationId xmlns:a16="http://schemas.microsoft.com/office/drawing/2014/main" id="{0E9DC6E5-5511-4A2C-9AA1-A1D8327887C4}"/>
              </a:ext>
            </a:extLst>
          </p:cNvPr>
          <p:cNvSpPr>
            <a:spLocks noGrp="1" noChangeArrowheads="1"/>
          </p:cNvSpPr>
          <p:nvPr>
            <p:ph idx="1"/>
          </p:nvPr>
        </p:nvSpPr>
        <p:spPr bwMode="auto">
          <a:xfrm>
            <a:off x="431800" y="1036216"/>
            <a:ext cx="5940402" cy="1696383"/>
          </a:xfrm>
        </p:spPr>
        <p:txBody>
          <a:bodyPr wrap="square" numCol="1" compatLnSpc="1">
            <a:prstTxWarp prst="textNoShape">
              <a:avLst/>
            </a:prstTxWarp>
          </a:bodyPr>
          <a:lstStyle/>
          <a:p>
            <a:pPr eaLnBrk="1" hangingPunct="1"/>
            <a:r>
              <a:rPr lang="en-GB" altLang="en-US" dirty="0"/>
              <a:t>“</a:t>
            </a:r>
            <a:r>
              <a:rPr lang="en-GB" altLang="en-US" noProof="0" dirty="0"/>
              <a:t>We will found The Alan Turing Institute </a:t>
            </a:r>
            <a:br>
              <a:rPr lang="en-GB" altLang="en-US" noProof="0" dirty="0"/>
            </a:br>
            <a:r>
              <a:rPr lang="en-GB" altLang="en-US" noProof="0" dirty="0"/>
              <a:t>to ensure Britain leads the way again in </a:t>
            </a:r>
            <a:br>
              <a:rPr lang="en-GB" altLang="en-US" noProof="0" dirty="0"/>
            </a:br>
            <a:r>
              <a:rPr lang="en-GB" altLang="en-US" noProof="0" dirty="0"/>
              <a:t>the use of big data and algorithm research”</a:t>
            </a:r>
          </a:p>
          <a:p>
            <a:pPr lvl="1" eaLnBrk="1" hangingPunct="1"/>
            <a:r>
              <a:rPr lang="en-GB" altLang="en-US" noProof="0" dirty="0"/>
              <a:t>George Osborne, Chancellor of the Exchequer</a:t>
            </a:r>
          </a:p>
          <a:p>
            <a:pPr lvl="2" eaLnBrk="1" hangingPunct="1"/>
            <a:r>
              <a:rPr lang="en-GB" altLang="en-US" noProof="0" dirty="0"/>
              <a:t>Budget Speech, March 2014</a:t>
            </a:r>
          </a:p>
        </p:txBody>
      </p:sp>
      <p:grpSp>
        <p:nvGrpSpPr>
          <p:cNvPr id="22534" name="Group 48">
            <a:extLst>
              <a:ext uri="{FF2B5EF4-FFF2-40B4-BE49-F238E27FC236}">
                <a16:creationId xmlns:a16="http://schemas.microsoft.com/office/drawing/2014/main" id="{1402214B-25A8-484C-840F-93CD9CB05380}"/>
              </a:ext>
            </a:extLst>
          </p:cNvPr>
          <p:cNvGrpSpPr>
            <a:grpSpLocks/>
          </p:cNvGrpSpPr>
          <p:nvPr/>
        </p:nvGrpSpPr>
        <p:grpSpPr bwMode="auto">
          <a:xfrm>
            <a:off x="3278188" y="3233712"/>
            <a:ext cx="2432050" cy="1135063"/>
            <a:chOff x="3943807" y="1529999"/>
            <a:chExt cx="2432768" cy="1135079"/>
          </a:xfrm>
        </p:grpSpPr>
        <p:sp>
          <p:nvSpPr>
            <p:cNvPr id="26" name="Rectangle 25">
              <a:extLst>
                <a:ext uri="{FF2B5EF4-FFF2-40B4-BE49-F238E27FC236}">
                  <a16:creationId xmlns:a16="http://schemas.microsoft.com/office/drawing/2014/main" id="{79E413EC-EF37-4247-8F0D-6E666CE3169B}"/>
                </a:ext>
              </a:extLst>
            </p:cNvPr>
            <p:cNvSpPr/>
            <p:nvPr/>
          </p:nvSpPr>
          <p:spPr bwMode="auto">
            <a:xfrm>
              <a:off x="3943807" y="1529999"/>
              <a:ext cx="2432768" cy="113507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cxnSp>
          <p:nvCxnSpPr>
            <p:cNvPr id="27" name="Straight Connector 26">
              <a:extLst>
                <a:ext uri="{FF2B5EF4-FFF2-40B4-BE49-F238E27FC236}">
                  <a16:creationId xmlns:a16="http://schemas.microsoft.com/office/drawing/2014/main" id="{B39560F2-9897-45FD-B477-31DF00D5E93D}"/>
                </a:ext>
              </a:extLst>
            </p:cNvPr>
            <p:cNvCxnSpPr>
              <a:cxnSpLocks/>
            </p:cNvCxnSpPr>
            <p:nvPr/>
          </p:nvCxnSpPr>
          <p:spPr bwMode="auto">
            <a:xfrm>
              <a:off x="3943807" y="1529999"/>
              <a:ext cx="24327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6" name="Title 5">
              <a:extLst>
                <a:ext uri="{FF2B5EF4-FFF2-40B4-BE49-F238E27FC236}">
                  <a16:creationId xmlns:a16="http://schemas.microsoft.com/office/drawing/2014/main" id="{A1CD1D39-11FB-490C-92AF-BE2BA6541B37}"/>
                </a:ext>
              </a:extLst>
            </p:cNvPr>
            <p:cNvSpPr txBox="1">
              <a:spLocks/>
            </p:cNvSpPr>
            <p:nvPr/>
          </p:nvSpPr>
          <p:spPr bwMode="auto">
            <a:xfrm>
              <a:off x="4043368" y="1596339"/>
              <a:ext cx="2203042" cy="9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university members</a:t>
              </a:r>
            </a:p>
          </p:txBody>
        </p:sp>
      </p:grpSp>
      <p:sp>
        <p:nvSpPr>
          <p:cNvPr id="32" name="Rectangle 31">
            <a:extLst>
              <a:ext uri="{FF2B5EF4-FFF2-40B4-BE49-F238E27FC236}">
                <a16:creationId xmlns:a16="http://schemas.microsoft.com/office/drawing/2014/main" id="{8D64EF93-531F-4A23-85DB-6572D699408B}"/>
              </a:ext>
            </a:extLst>
          </p:cNvPr>
          <p:cNvSpPr/>
          <p:nvPr/>
        </p:nvSpPr>
        <p:spPr bwMode="auto">
          <a:xfrm>
            <a:off x="431800" y="3233712"/>
            <a:ext cx="2432050" cy="1138238"/>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3" name="Straight Connector 32">
            <a:extLst>
              <a:ext uri="{FF2B5EF4-FFF2-40B4-BE49-F238E27FC236}">
                <a16:creationId xmlns:a16="http://schemas.microsoft.com/office/drawing/2014/main" id="{3472DB15-F471-42AB-AE63-EE85986B93A8}"/>
              </a:ext>
            </a:extLst>
          </p:cNvPr>
          <p:cNvCxnSpPr>
            <a:cxnSpLocks/>
          </p:cNvCxnSpPr>
          <p:nvPr/>
        </p:nvCxnSpPr>
        <p:spPr bwMode="auto">
          <a:xfrm>
            <a:off x="431800" y="3233712"/>
            <a:ext cx="2432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37" name="Title 5">
            <a:extLst>
              <a:ext uri="{FF2B5EF4-FFF2-40B4-BE49-F238E27FC236}">
                <a16:creationId xmlns:a16="http://schemas.microsoft.com/office/drawing/2014/main" id="{A44D0277-B8AD-4B7C-8690-033E85EFD85D}"/>
              </a:ext>
            </a:extLst>
          </p:cNvPr>
          <p:cNvSpPr txBox="1">
            <a:spLocks/>
          </p:cNvSpPr>
          <p:nvPr/>
        </p:nvSpPr>
        <p:spPr bwMode="auto">
          <a:xfrm>
            <a:off x="531813" y="3300387"/>
            <a:ext cx="2239987" cy="98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industry, charity, government partners</a:t>
            </a:r>
          </a:p>
        </p:txBody>
      </p:sp>
      <p:grpSp>
        <p:nvGrpSpPr>
          <p:cNvPr id="22538" name="Group 49">
            <a:extLst>
              <a:ext uri="{FF2B5EF4-FFF2-40B4-BE49-F238E27FC236}">
                <a16:creationId xmlns:a16="http://schemas.microsoft.com/office/drawing/2014/main" id="{7A1A68C8-5F0E-449B-A4EF-4F3A101D9FB1}"/>
              </a:ext>
            </a:extLst>
          </p:cNvPr>
          <p:cNvGrpSpPr>
            <a:grpSpLocks/>
          </p:cNvGrpSpPr>
          <p:nvPr/>
        </p:nvGrpSpPr>
        <p:grpSpPr bwMode="auto">
          <a:xfrm>
            <a:off x="6124575" y="3233712"/>
            <a:ext cx="2432050" cy="1135063"/>
            <a:chOff x="6503901" y="1536006"/>
            <a:chExt cx="2432770" cy="1135078"/>
          </a:xfrm>
        </p:grpSpPr>
        <p:sp>
          <p:nvSpPr>
            <p:cNvPr id="35" name="Rectangle 34">
              <a:extLst>
                <a:ext uri="{FF2B5EF4-FFF2-40B4-BE49-F238E27FC236}">
                  <a16:creationId xmlns:a16="http://schemas.microsoft.com/office/drawing/2014/main" id="{32ECE269-0B33-4CB3-BEFC-EA8891CCBBDC}"/>
                </a:ext>
              </a:extLst>
            </p:cNvPr>
            <p:cNvSpPr/>
            <p:nvPr/>
          </p:nvSpPr>
          <p:spPr bwMode="auto">
            <a:xfrm>
              <a:off x="6503901" y="1536006"/>
              <a:ext cx="2432770" cy="1135078"/>
            </a:xfrm>
            <a:prstGeom prst="rect">
              <a:avLst/>
            </a:prstGeom>
            <a:solidFill>
              <a:srgbClr val="00FF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6" name="Straight Connector 35">
              <a:extLst>
                <a:ext uri="{FF2B5EF4-FFF2-40B4-BE49-F238E27FC236}">
                  <a16:creationId xmlns:a16="http://schemas.microsoft.com/office/drawing/2014/main" id="{4288B217-BE63-4808-AEC8-F610D09527CD}"/>
                </a:ext>
              </a:extLst>
            </p:cNvPr>
            <p:cNvCxnSpPr>
              <a:cxnSpLocks/>
            </p:cNvCxnSpPr>
            <p:nvPr/>
          </p:nvCxnSpPr>
          <p:spPr bwMode="auto">
            <a:xfrm>
              <a:off x="6503901" y="1536006"/>
              <a:ext cx="24327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3" name="Title 5">
              <a:extLst>
                <a:ext uri="{FF2B5EF4-FFF2-40B4-BE49-F238E27FC236}">
                  <a16:creationId xmlns:a16="http://schemas.microsoft.com/office/drawing/2014/main" id="{B2C3A5F9-597E-42B1-A49C-6044FE752D0D}"/>
                </a:ext>
              </a:extLst>
            </p:cNvPr>
            <p:cNvSpPr txBox="1">
              <a:spLocks/>
            </p:cNvSpPr>
            <p:nvPr/>
          </p:nvSpPr>
          <p:spPr bwMode="auto">
            <a:xfrm>
              <a:off x="6607541" y="1602345"/>
              <a:ext cx="2248434" cy="94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Strategic government investment</a:t>
              </a:r>
            </a:p>
          </p:txBody>
        </p:sp>
      </p:grpSp>
      <p:sp>
        <p:nvSpPr>
          <p:cNvPr id="22540" name="Slide Number Placeholder 5">
            <a:extLst>
              <a:ext uri="{FF2B5EF4-FFF2-40B4-BE49-F238E27FC236}">
                <a16:creationId xmlns:a16="http://schemas.microsoft.com/office/drawing/2014/main" id="{9B17836D-FC8C-402D-A047-9D786884B120}"/>
              </a:ext>
            </a:extLst>
          </p:cNvPr>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0113D3-9F2E-4E50-95C9-2CD5D37EC3DB}" type="slidenum">
              <a:rPr lang="en-GB" altLang="en-US" smtClean="0"/>
              <a:pPr/>
              <a:t>5</a:t>
            </a:fld>
            <a:endParaRPr lang="en-GB" altLang="en-US"/>
          </a:p>
        </p:txBody>
      </p:sp>
      <p:sp>
        <p:nvSpPr>
          <p:cNvPr id="21" name="Date Placeholder 3">
            <a:extLst>
              <a:ext uri="{FF2B5EF4-FFF2-40B4-BE49-F238E27FC236}">
                <a16:creationId xmlns:a16="http://schemas.microsoft.com/office/drawing/2014/main" id="{B4C5AF2A-8EFB-4AD6-B628-21BCA9027362}"/>
              </a:ext>
            </a:extLst>
          </p:cNvPr>
          <p:cNvSpPr txBox="1">
            <a:spLocks/>
          </p:cNvSpPr>
          <p:nvPr/>
        </p:nvSpPr>
        <p:spPr bwMode="auto">
          <a:xfrm>
            <a:off x="428507" y="4729956"/>
            <a:ext cx="828675" cy="144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defPPr>
              <a:defRPr lang="en-US"/>
            </a:defPPr>
            <a:lvl1pPr algn="l" rtl="0" eaLnBrk="1" fontAlgn="auto" hangingPunct="1">
              <a:spcBef>
                <a:spcPts val="0"/>
              </a:spcBef>
              <a:spcAft>
                <a:spcPts val="0"/>
              </a:spcAft>
              <a:defRPr sz="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pPr>
            <a:fld id="{1A685EF8-8A99-47CB-9EBA-4E9932DCBD0D}" type="datetime1">
              <a:rPr lang="en-GB" altLang="en-US" smtClean="0"/>
              <a:pPr fontAlgn="base">
                <a:spcBef>
                  <a:spcPct val="0"/>
                </a:spcBef>
                <a:spcAft>
                  <a:spcPct val="0"/>
                </a:spcAft>
              </a:pPr>
              <a:t>18/03/2019</a:t>
            </a:fld>
            <a:endParaRPr lang="en-GB" altLang="en-US" dirty="0"/>
          </a:p>
        </p:txBody>
      </p:sp>
      <p:sp>
        <p:nvSpPr>
          <p:cNvPr id="15" name="Rectangle 14">
            <a:extLst>
              <a:ext uri="{FF2B5EF4-FFF2-40B4-BE49-F238E27FC236}">
                <a16:creationId xmlns:a16="http://schemas.microsoft.com/office/drawing/2014/main" id="{F424407A-3F87-401A-936A-457CEFFB3397}"/>
              </a:ext>
            </a:extLst>
          </p:cNvPr>
          <p:cNvSpPr/>
          <p:nvPr/>
        </p:nvSpPr>
        <p:spPr>
          <a:xfrm>
            <a:off x="438082" y="2135965"/>
            <a:ext cx="579010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Title 1">
            <a:extLst>
              <a:ext uri="{FF2B5EF4-FFF2-40B4-BE49-F238E27FC236}">
                <a16:creationId xmlns:a16="http://schemas.microsoft.com/office/drawing/2014/main" id="{FA7B2E37-EFA9-4432-9E5C-E4FB27772416}"/>
              </a:ext>
            </a:extLst>
          </p:cNvPr>
          <p:cNvSpPr txBox="1">
            <a:spLocks/>
          </p:cNvSpPr>
          <p:nvPr/>
        </p:nvSpPr>
        <p:spPr bwMode="auto">
          <a:xfrm>
            <a:off x="428507" y="335189"/>
            <a:ext cx="82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altLang="en-US" dirty="0"/>
              <a:t>Founding the Institute</a:t>
            </a:r>
          </a:p>
        </p:txBody>
      </p:sp>
      <p:pic>
        <p:nvPicPr>
          <p:cNvPr id="18" name="Picture 2">
            <a:extLst>
              <a:ext uri="{FF2B5EF4-FFF2-40B4-BE49-F238E27FC236}">
                <a16:creationId xmlns:a16="http://schemas.microsoft.com/office/drawing/2014/main" id="{ED5A74B6-D68A-4DC2-92A7-0D90008F7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6729476" y="2040170"/>
            <a:ext cx="1730956" cy="6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F3D41472-EE40-4A4C-AD74-CCDEDD53DE1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29476" y="1036216"/>
            <a:ext cx="1730956" cy="7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p:txBody>
          <a:bodyPr/>
          <a:lstStyle/>
          <a:p>
            <a:r>
              <a:rPr lang="en-GB" altLang="en-US" noProof="0" dirty="0"/>
              <a:t>The Institute’s partners and collaborators</a:t>
            </a:r>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2560EA-5AE7-4C9E-B6D7-11027919EF48}" type="datetime1">
              <a:rPr lang="en-GB" altLang="en-US" smtClean="0"/>
              <a:pPr/>
              <a:t>18/03/2019</a:t>
            </a:fld>
            <a:endParaRPr lang="en-GB" altLang="en-US"/>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6</a:t>
            </a:fld>
            <a:endParaRPr lang="en-GB" altLang="en-US"/>
          </a:p>
        </p:txBody>
      </p:sp>
      <p:sp>
        <p:nvSpPr>
          <p:cNvPr id="19" name="Rectangle 18">
            <a:extLst>
              <a:ext uri="{FF2B5EF4-FFF2-40B4-BE49-F238E27FC236}">
                <a16:creationId xmlns:a16="http://schemas.microsoft.com/office/drawing/2014/main" id="{E0282FE7-E343-4711-92D2-8A94398430E8}"/>
              </a:ext>
            </a:extLst>
          </p:cNvPr>
          <p:cNvSpPr/>
          <p:nvPr/>
        </p:nvSpPr>
        <p:spPr>
          <a:xfrm>
            <a:off x="431800" y="1016427"/>
            <a:ext cx="8280400" cy="988071"/>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grpSp>
        <p:nvGrpSpPr>
          <p:cNvPr id="12" name="Group 11">
            <a:extLst>
              <a:ext uri="{FF2B5EF4-FFF2-40B4-BE49-F238E27FC236}">
                <a16:creationId xmlns:a16="http://schemas.microsoft.com/office/drawing/2014/main" id="{3175F1C3-928B-456C-91E8-185557105E03}"/>
              </a:ext>
            </a:extLst>
          </p:cNvPr>
          <p:cNvGrpSpPr/>
          <p:nvPr/>
        </p:nvGrpSpPr>
        <p:grpSpPr>
          <a:xfrm>
            <a:off x="719900" y="1108551"/>
            <a:ext cx="7703800" cy="803822"/>
            <a:chOff x="584927" y="1100987"/>
            <a:chExt cx="7703800" cy="803822"/>
          </a:xfrm>
        </p:grpSpPr>
        <p:pic>
          <p:nvPicPr>
            <p:cNvPr id="28679" name="Picture 12">
              <a:extLst>
                <a:ext uri="{FF2B5EF4-FFF2-40B4-BE49-F238E27FC236}">
                  <a16:creationId xmlns:a16="http://schemas.microsoft.com/office/drawing/2014/main" id="{ADEB0E0C-DB68-4585-B35B-69C54B0E121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84927" y="1216702"/>
              <a:ext cx="1682489" cy="5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14">
              <a:extLst>
                <a:ext uri="{FF2B5EF4-FFF2-40B4-BE49-F238E27FC236}">
                  <a16:creationId xmlns:a16="http://schemas.microsoft.com/office/drawing/2014/main" id="{8C45B36E-E160-4E93-898F-4149ACBC6F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771984" y="1119637"/>
              <a:ext cx="1155560" cy="76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a:extLst>
                <a:ext uri="{FF2B5EF4-FFF2-40B4-BE49-F238E27FC236}">
                  <a16:creationId xmlns:a16="http://schemas.microsoft.com/office/drawing/2014/main" id="{B5EFFEA4-1BB6-491B-A8B3-20F93BEC39E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768530" y="1268010"/>
              <a:ext cx="1520197"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A663D2E1-1720-4879-AEC8-112143EDCE02}"/>
                </a:ext>
              </a:extLst>
            </p:cNvPr>
            <p:cNvGrpSpPr/>
            <p:nvPr/>
          </p:nvGrpSpPr>
          <p:grpSpPr>
            <a:xfrm>
              <a:off x="4432112" y="1100987"/>
              <a:ext cx="1831850" cy="803822"/>
              <a:chOff x="4472668" y="1286924"/>
              <a:chExt cx="2037292" cy="893971"/>
            </a:xfrm>
          </p:grpSpPr>
          <p:pic>
            <p:nvPicPr>
              <p:cNvPr id="29" name="Picture 20">
                <a:extLst>
                  <a:ext uri="{FF2B5EF4-FFF2-40B4-BE49-F238E27FC236}">
                    <a16:creationId xmlns:a16="http://schemas.microsoft.com/office/drawing/2014/main" id="{1DD38509-ECF8-446C-8AEA-04E6CDDE869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807827" y="1452737"/>
                <a:ext cx="702133" cy="5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1B2A856-6192-4A7F-8C33-CA26718495F5}"/>
                  </a:ext>
                </a:extLst>
              </p:cNvPr>
              <p:cNvGrpSpPr/>
              <p:nvPr/>
            </p:nvGrpSpPr>
            <p:grpSpPr>
              <a:xfrm>
                <a:off x="4472668" y="1286924"/>
                <a:ext cx="1182580" cy="893971"/>
                <a:chOff x="4476428" y="1272317"/>
                <a:chExt cx="1182580" cy="893971"/>
              </a:xfrm>
            </p:grpSpPr>
            <p:pic>
              <p:nvPicPr>
                <p:cNvPr id="31" name="Picture 22">
                  <a:extLst>
                    <a:ext uri="{FF2B5EF4-FFF2-40B4-BE49-F238E27FC236}">
                      <a16:creationId xmlns:a16="http://schemas.microsoft.com/office/drawing/2014/main" id="{96888F5A-0041-42FF-BA1C-3CFFE0F64E7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476428" y="1272317"/>
                  <a:ext cx="1182580" cy="3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
                  <a:extLst>
                    <a:ext uri="{FF2B5EF4-FFF2-40B4-BE49-F238E27FC236}">
                      <a16:creationId xmlns:a16="http://schemas.microsoft.com/office/drawing/2014/main" id="{B8A0C8CA-EA57-477D-B7DA-65136A9FF62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658221" y="1785788"/>
                  <a:ext cx="818993" cy="38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4" name="Group 13">
            <a:extLst>
              <a:ext uri="{FF2B5EF4-FFF2-40B4-BE49-F238E27FC236}">
                <a16:creationId xmlns:a16="http://schemas.microsoft.com/office/drawing/2014/main" id="{99E28263-CD37-4EF9-A8F5-EB8ECF5ADF8A}"/>
              </a:ext>
            </a:extLst>
          </p:cNvPr>
          <p:cNvGrpSpPr/>
          <p:nvPr/>
        </p:nvGrpSpPr>
        <p:grpSpPr>
          <a:xfrm>
            <a:off x="433173" y="3164690"/>
            <a:ext cx="8273408" cy="499948"/>
            <a:chOff x="433173" y="3164690"/>
            <a:chExt cx="8273408" cy="499948"/>
          </a:xfrm>
        </p:grpSpPr>
        <p:pic>
          <p:nvPicPr>
            <p:cNvPr id="28692" name="Picture 10">
              <a:extLst>
                <a:ext uri="{FF2B5EF4-FFF2-40B4-BE49-F238E27FC236}">
                  <a16:creationId xmlns:a16="http://schemas.microsoft.com/office/drawing/2014/main" id="{EE0F8860-25BF-4202-B366-8FB2C5E49F6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3487737" y="3362170"/>
              <a:ext cx="881435" cy="10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a16="http://schemas.microsoft.com/office/drawing/2014/main" id="{95826986-2463-4CE6-ADD1-5AC71EDB845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433173" y="3281868"/>
              <a:ext cx="1352442" cy="26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a:extLst>
                <a:ext uri="{FF2B5EF4-FFF2-40B4-BE49-F238E27FC236}">
                  <a16:creationId xmlns:a16="http://schemas.microsoft.com/office/drawing/2014/main" id="{4A270129-749D-4C8B-8386-CB9444809F6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6259498" y="3330236"/>
              <a:ext cx="1061987" cy="1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6">
              <a:extLst>
                <a:ext uri="{FF2B5EF4-FFF2-40B4-BE49-F238E27FC236}">
                  <a16:creationId xmlns:a16="http://schemas.microsoft.com/office/drawing/2014/main" id="{6AC414F0-4E97-4D57-A980-ADE0B7014C8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4810589" y="3310389"/>
              <a:ext cx="1007492" cy="20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a16="http://schemas.microsoft.com/office/drawing/2014/main" id="{9A869B55-3CEB-45DD-A5D2-E1C9805838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7762903" y="3180115"/>
              <a:ext cx="943678" cy="4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2C3423A4-C73E-4740-B475-655965E7FCF2}"/>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227032" y="3164690"/>
              <a:ext cx="819288" cy="49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6FD12B1B-05A2-4A8A-9E9D-3F82B835491D}"/>
              </a:ext>
            </a:extLst>
          </p:cNvPr>
          <p:cNvGrpSpPr/>
          <p:nvPr/>
        </p:nvGrpSpPr>
        <p:grpSpPr>
          <a:xfrm>
            <a:off x="431935" y="3896910"/>
            <a:ext cx="8279730" cy="680683"/>
            <a:chOff x="431935" y="3896910"/>
            <a:chExt cx="8279730" cy="680683"/>
          </a:xfrm>
        </p:grpSpPr>
        <p:pic>
          <p:nvPicPr>
            <p:cNvPr id="28694" name="Picture 30">
              <a:extLst>
                <a:ext uri="{FF2B5EF4-FFF2-40B4-BE49-F238E27FC236}">
                  <a16:creationId xmlns:a16="http://schemas.microsoft.com/office/drawing/2014/main" id="{209F37CA-A498-4090-9C04-97951927F15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25049" y="3927172"/>
              <a:ext cx="846715" cy="62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
              <a:extLst>
                <a:ext uri="{FF2B5EF4-FFF2-40B4-BE49-F238E27FC236}">
                  <a16:creationId xmlns:a16="http://schemas.microsoft.com/office/drawing/2014/main" id="{8E2E8721-E4E8-43C7-A924-AF9CCE0EF08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31935" y="4052602"/>
              <a:ext cx="1322920" cy="36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a:extLst>
                <a:ext uri="{FF2B5EF4-FFF2-40B4-BE49-F238E27FC236}">
                  <a16:creationId xmlns:a16="http://schemas.microsoft.com/office/drawing/2014/main" id="{5B5B24C6-1FF9-4A27-A144-3EE6FD76E433}"/>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2189576" y="3896910"/>
              <a:ext cx="400752" cy="6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a:extLst>
                <a:ext uri="{FF2B5EF4-FFF2-40B4-BE49-F238E27FC236}">
                  <a16:creationId xmlns:a16="http://schemas.microsoft.com/office/drawing/2014/main" id="{887E08DA-88E8-4127-ACC9-2D493E3CC572}"/>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803949" y="4069873"/>
              <a:ext cx="1008209" cy="33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id="{68109A39-6F70-47FF-936D-BB6AC31A816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246877" y="4122240"/>
              <a:ext cx="1464788" cy="2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a:extLst>
                <a:ext uri="{FF2B5EF4-FFF2-40B4-BE49-F238E27FC236}">
                  <a16:creationId xmlns:a16="http://schemas.microsoft.com/office/drawing/2014/main" id="{F55737EC-D0BE-4C70-877D-EC13012E8FD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306485" y="4045053"/>
              <a:ext cx="1062743" cy="38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34F7CABF-5AB7-4088-8D5F-7C790C750106}"/>
              </a:ext>
            </a:extLst>
          </p:cNvPr>
          <p:cNvGrpSpPr/>
          <p:nvPr/>
        </p:nvGrpSpPr>
        <p:grpSpPr>
          <a:xfrm>
            <a:off x="431800" y="2211710"/>
            <a:ext cx="8274781" cy="720708"/>
            <a:chOff x="431800" y="2211710"/>
            <a:chExt cx="8274781" cy="720708"/>
          </a:xfrm>
        </p:grpSpPr>
        <p:pic>
          <p:nvPicPr>
            <p:cNvPr id="28690" name="Picture 16">
              <a:extLst>
                <a:ext uri="{FF2B5EF4-FFF2-40B4-BE49-F238E27FC236}">
                  <a16:creationId xmlns:a16="http://schemas.microsoft.com/office/drawing/2014/main" id="{9C9D423D-60F1-4341-AEC5-8B1C9C1B12D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5915337" y="2434047"/>
              <a:ext cx="1183106" cy="27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0">
              <a:extLst>
                <a:ext uri="{FF2B5EF4-FFF2-40B4-BE49-F238E27FC236}">
                  <a16:creationId xmlns:a16="http://schemas.microsoft.com/office/drawing/2014/main" id="{C53BBC2C-2D5B-40E4-AF16-7E9B32457BC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4936270" y="2211710"/>
              <a:ext cx="554036" cy="7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8">
              <a:extLst>
                <a:ext uri="{FF2B5EF4-FFF2-40B4-BE49-F238E27FC236}">
                  <a16:creationId xmlns:a16="http://schemas.microsoft.com/office/drawing/2014/main" id="{98F7455B-3D0D-45CB-BB46-243A3AD1719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1815315" y="2415855"/>
              <a:ext cx="1183105" cy="3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a:extLst>
                <a:ext uri="{FF2B5EF4-FFF2-40B4-BE49-F238E27FC236}">
                  <a16:creationId xmlns:a16="http://schemas.microsoft.com/office/drawing/2014/main" id="{655D9277-8493-41AE-A498-2F8D2980621F}"/>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3423451" y="2436752"/>
              <a:ext cx="1087788" cy="27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a16="http://schemas.microsoft.com/office/drawing/2014/main" id="{A1A2F21A-7B5B-4EFB-8490-FCD5E3E009B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523476" y="2368100"/>
              <a:ext cx="1183105" cy="40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a:extLst>
                <a:ext uri="{FF2B5EF4-FFF2-40B4-BE49-F238E27FC236}">
                  <a16:creationId xmlns:a16="http://schemas.microsoft.com/office/drawing/2014/main" id="{82B7BE56-0005-4234-83B0-927EE9462447}"/>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431800" y="2334951"/>
              <a:ext cx="958484" cy="47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68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a:xfrm>
            <a:off x="431800" y="339502"/>
            <a:ext cx="8280000" cy="612000"/>
          </a:xfrm>
        </p:spPr>
        <p:txBody>
          <a:bodyPr/>
          <a:lstStyle/>
          <a:p>
            <a:r>
              <a:rPr lang="en-GB" dirty="0"/>
              <a:t>Our university network</a:t>
            </a:r>
            <a:endParaRPr lang="en-GB" altLang="en-US" noProof="0" dirty="0"/>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09325-9764-44E6-92C5-F94D4057230F}" type="datetime1">
              <a:rPr lang="en-GB" altLang="en-US" smtClean="0"/>
              <a:t>18/03/2019</a:t>
            </a:fld>
            <a:endParaRPr lang="en-GB" altLang="en-US" dirty="0"/>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7</a:t>
            </a:fld>
            <a:endParaRPr lang="en-GB" altLang="en-US" dirty="0"/>
          </a:p>
        </p:txBody>
      </p:sp>
      <p:pic>
        <p:nvPicPr>
          <p:cNvPr id="4" name="Picture 3">
            <a:extLst>
              <a:ext uri="{FF2B5EF4-FFF2-40B4-BE49-F238E27FC236}">
                <a16:creationId xmlns:a16="http://schemas.microsoft.com/office/drawing/2014/main" id="{7536D710-8EDB-4E52-9723-F17A6C4564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858" y="771550"/>
            <a:ext cx="2858022" cy="3805615"/>
          </a:xfrm>
          <a:prstGeom prst="rect">
            <a:avLst/>
          </a:prstGeom>
        </p:spPr>
      </p:pic>
      <p:grpSp>
        <p:nvGrpSpPr>
          <p:cNvPr id="2" name="Group 1">
            <a:extLst>
              <a:ext uri="{FF2B5EF4-FFF2-40B4-BE49-F238E27FC236}">
                <a16:creationId xmlns:a16="http://schemas.microsoft.com/office/drawing/2014/main" id="{9A158E4B-84E3-41EA-A6C4-B339A49DAE36}"/>
              </a:ext>
            </a:extLst>
          </p:cNvPr>
          <p:cNvGrpSpPr/>
          <p:nvPr/>
        </p:nvGrpSpPr>
        <p:grpSpPr>
          <a:xfrm>
            <a:off x="4854536" y="1059582"/>
            <a:ext cx="3052939" cy="333886"/>
            <a:chOff x="4854536" y="1157136"/>
            <a:chExt cx="3052939" cy="333886"/>
          </a:xfrm>
        </p:grpSpPr>
        <p:pic>
          <p:nvPicPr>
            <p:cNvPr id="35" name="Picture 10" descr="http://www.ed.ac.uk/sites/all/themes/uoe/assets/logo.png">
              <a:extLst>
                <a:ext uri="{FF2B5EF4-FFF2-40B4-BE49-F238E27FC236}">
                  <a16:creationId xmlns:a16="http://schemas.microsoft.com/office/drawing/2014/main" id="{E3740B62-559C-465C-9033-6CD323CC0DE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4241" y="1157136"/>
              <a:ext cx="1393234" cy="3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https://upload.wikimedia.org/wikipedia/en/thumb/2/2b/University_of_Cambridge_logo.svg/1280px-University_of_Cambridge_logo.svg.png">
              <a:extLst>
                <a:ext uri="{FF2B5EF4-FFF2-40B4-BE49-F238E27FC236}">
                  <a16:creationId xmlns:a16="http://schemas.microsoft.com/office/drawing/2014/main" id="{08AB8A74-C4B8-4D03-A364-C8D042C662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4536" y="1206419"/>
              <a:ext cx="1140557" cy="23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56DBCB48-89DB-4AE4-801F-756E76B90311}"/>
              </a:ext>
            </a:extLst>
          </p:cNvPr>
          <p:cNvGrpSpPr/>
          <p:nvPr/>
        </p:nvGrpSpPr>
        <p:grpSpPr>
          <a:xfrm>
            <a:off x="4241859" y="1682679"/>
            <a:ext cx="4021696" cy="566620"/>
            <a:chOff x="4211960" y="1682940"/>
            <a:chExt cx="4021696" cy="566620"/>
          </a:xfrm>
        </p:grpSpPr>
        <p:pic>
          <p:nvPicPr>
            <p:cNvPr id="37" name="Picture 18">
              <a:extLst>
                <a:ext uri="{FF2B5EF4-FFF2-40B4-BE49-F238E27FC236}">
                  <a16:creationId xmlns:a16="http://schemas.microsoft.com/office/drawing/2014/main" id="{E18D46B1-6F27-4799-A9C1-1CDDB6CF62B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4211960" y="1800624"/>
              <a:ext cx="1076656" cy="3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https://upload.wikimedia.org/wikipedia/en/thumb/d/d1/University_College_London_logo.svg/1280px-University_College_London_logo.svg.png">
              <a:extLst>
                <a:ext uri="{FF2B5EF4-FFF2-40B4-BE49-F238E27FC236}">
                  <a16:creationId xmlns:a16="http://schemas.microsoft.com/office/drawing/2014/main" id="{A8EED4EF-77C3-4ADF-9317-80F1447D402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57392" y="1821251"/>
              <a:ext cx="990630" cy="28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a:extLst>
                <a:ext uri="{FF2B5EF4-FFF2-40B4-BE49-F238E27FC236}">
                  <a16:creationId xmlns:a16="http://schemas.microsoft.com/office/drawing/2014/main" id="{503073AF-B9DA-4CDA-A651-5060D7106E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80312" y="1682940"/>
              <a:ext cx="853344" cy="56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27EAAD44-01B9-4822-8866-87D3C0FE2EC6}"/>
              </a:ext>
            </a:extLst>
          </p:cNvPr>
          <p:cNvGrpSpPr/>
          <p:nvPr/>
        </p:nvGrpSpPr>
        <p:grpSpPr>
          <a:xfrm>
            <a:off x="4854537" y="3259188"/>
            <a:ext cx="2796339" cy="486665"/>
            <a:chOff x="5481938" y="3392235"/>
            <a:chExt cx="2796339" cy="486665"/>
          </a:xfrm>
        </p:grpSpPr>
        <p:pic>
          <p:nvPicPr>
            <p:cNvPr id="41" name="Picture 24">
              <a:extLst>
                <a:ext uri="{FF2B5EF4-FFF2-40B4-BE49-F238E27FC236}">
                  <a16:creationId xmlns:a16="http://schemas.microsoft.com/office/drawing/2014/main" id="{224EE7E6-5A94-4DA5-8647-A27B6743AB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7141642" y="3397453"/>
              <a:ext cx="1136635" cy="48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A close up of a logo&#10;&#10;Description generated with very high confidence">
              <a:extLst>
                <a:ext uri="{FF2B5EF4-FFF2-40B4-BE49-F238E27FC236}">
                  <a16:creationId xmlns:a16="http://schemas.microsoft.com/office/drawing/2014/main" id="{976CC114-ACC4-4787-B9F4-615FDF9567E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1938" y="3392235"/>
              <a:ext cx="1140557" cy="3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3593DC26-BAF5-4886-A7FE-4E9E50B20E06}"/>
              </a:ext>
            </a:extLst>
          </p:cNvPr>
          <p:cNvGrpSpPr/>
          <p:nvPr/>
        </p:nvGrpSpPr>
        <p:grpSpPr>
          <a:xfrm>
            <a:off x="4211960" y="2539032"/>
            <a:ext cx="4081493" cy="430684"/>
            <a:chOff x="4597376" y="2691729"/>
            <a:chExt cx="4081493" cy="430684"/>
          </a:xfrm>
        </p:grpSpPr>
        <p:pic>
          <p:nvPicPr>
            <p:cNvPr id="42" name="Picture 32">
              <a:extLst>
                <a:ext uri="{FF2B5EF4-FFF2-40B4-BE49-F238E27FC236}">
                  <a16:creationId xmlns:a16="http://schemas.microsoft.com/office/drawing/2014/main" id="{A82E6FE7-56FF-4D50-BA84-84179D1985B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7538314" y="2691729"/>
              <a:ext cx="1140555" cy="4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a:extLst>
                <a:ext uri="{FF2B5EF4-FFF2-40B4-BE49-F238E27FC236}">
                  <a16:creationId xmlns:a16="http://schemas.microsoft.com/office/drawing/2014/main" id="{B2DDA070-5541-4388-8CAB-BF17CD3D81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6067845" y="2740490"/>
              <a:ext cx="1140557" cy="29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a:extLst>
                <a:ext uri="{FF2B5EF4-FFF2-40B4-BE49-F238E27FC236}">
                  <a16:creationId xmlns:a16="http://schemas.microsoft.com/office/drawing/2014/main" id="{67A12B2E-9F10-4F2C-8012-AA0AEF3581B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auto">
            <a:xfrm>
              <a:off x="4597376" y="2691729"/>
              <a:ext cx="1140557" cy="3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a16="http://schemas.microsoft.com/office/drawing/2014/main" id="{F7EC5AE6-B32F-4BB7-9864-2189BF5B5108}"/>
              </a:ext>
            </a:extLst>
          </p:cNvPr>
          <p:cNvGrpSpPr/>
          <p:nvPr/>
        </p:nvGrpSpPr>
        <p:grpSpPr>
          <a:xfrm>
            <a:off x="4215128" y="4035326"/>
            <a:ext cx="4075157" cy="449041"/>
            <a:chOff x="4540748" y="4138835"/>
            <a:chExt cx="4075157" cy="449041"/>
          </a:xfrm>
        </p:grpSpPr>
        <p:pic>
          <p:nvPicPr>
            <p:cNvPr id="40" name="Picture 11" descr="A close up of a logo&#10;&#10;Description generated with very high confidence">
              <a:extLst>
                <a:ext uri="{FF2B5EF4-FFF2-40B4-BE49-F238E27FC236}">
                  <a16:creationId xmlns:a16="http://schemas.microsoft.com/office/drawing/2014/main" id="{9FFB9CA9-90BA-43A5-935D-BD1DE868228D}"/>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540748" y="4148360"/>
              <a:ext cx="1140557" cy="3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a:extLst>
                <a:ext uri="{FF2B5EF4-FFF2-40B4-BE49-F238E27FC236}">
                  <a16:creationId xmlns:a16="http://schemas.microsoft.com/office/drawing/2014/main" id="{51750FE0-D5E6-410B-B266-0BC36AD4C51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bwMode="auto">
            <a:xfrm>
              <a:off x="7475348" y="4162158"/>
              <a:ext cx="1140557" cy="2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a:extLst>
                <a:ext uri="{FF2B5EF4-FFF2-40B4-BE49-F238E27FC236}">
                  <a16:creationId xmlns:a16="http://schemas.microsoft.com/office/drawing/2014/main" id="{080A8D5F-C8CC-4976-8E36-8E0024E16D2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auto">
            <a:xfrm>
              <a:off x="6056139" y="4138835"/>
              <a:ext cx="1136635" cy="4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00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8</a:t>
            </a:fld>
            <a:endParaRPr lang="en-GB" altLang="en-US"/>
          </a:p>
        </p:txBody>
      </p:sp>
      <p:pic>
        <p:nvPicPr>
          <p:cNvPr id="7" name="Picture 6">
            <a:extLst>
              <a:ext uri="{FF2B5EF4-FFF2-40B4-BE49-F238E27FC236}">
                <a16:creationId xmlns:a16="http://schemas.microsoft.com/office/drawing/2014/main" id="{E4D8163E-1DA9-4614-B09D-CE8FD07A1CE5}"/>
              </a:ext>
            </a:extLst>
          </p:cNvPr>
          <p:cNvPicPr>
            <a:picLocks noChangeAspect="1"/>
          </p:cNvPicPr>
          <p:nvPr/>
        </p:nvPicPr>
        <p:blipFill rotWithShape="1">
          <a:blip r:embed="rId3"/>
          <a:srcRect b="82699"/>
          <a:stretch/>
        </p:blipFill>
        <p:spPr>
          <a:xfrm>
            <a:off x="0" y="-1"/>
            <a:ext cx="9144000" cy="5143501"/>
          </a:xfrm>
          <a:prstGeom prst="rect">
            <a:avLst/>
          </a:prstGeom>
        </p:spPr>
      </p:pic>
      <p:sp>
        <p:nvSpPr>
          <p:cNvPr id="8" name="Google Shape;336;p64">
            <a:extLst>
              <a:ext uri="{FF2B5EF4-FFF2-40B4-BE49-F238E27FC236}">
                <a16:creationId xmlns:a16="http://schemas.microsoft.com/office/drawing/2014/main" id="{98422CD1-0983-467D-B321-0EC719FC976E}"/>
              </a:ext>
            </a:extLst>
          </p:cNvPr>
          <p:cNvSpPr txBox="1"/>
          <p:nvPr/>
        </p:nvSpPr>
        <p:spPr>
          <a:xfrm>
            <a:off x="0" y="4423500"/>
            <a:ext cx="9144000" cy="72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https://www.turing.ac.uk/news/alan-turing-institute-spearhead-new-cutting-edge-data-science-and-artificial-intelligence</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204854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025E-9C2E-4FF2-B6BE-142CFD6E76ED}"/>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5F91D2A3-833F-4525-B589-8D257DF6AB59}"/>
              </a:ext>
            </a:extLst>
          </p:cNvPr>
          <p:cNvSpPr>
            <a:spLocks noGrp="1"/>
          </p:cNvSpPr>
          <p:nvPr>
            <p:ph type="dt" sz="half" idx="15"/>
          </p:nvPr>
        </p:nvSpPr>
        <p:spPr/>
        <p:txBody>
          <a:bodyPr/>
          <a:lstStyle/>
          <a:p>
            <a:pPr>
              <a:defRPr/>
            </a:pPr>
            <a:fld id="{FA344FEF-6268-4FBA-80BF-49F171E1319F}" type="datetime1">
              <a:rPr lang="en-GB" smtClean="0"/>
              <a:pPr>
                <a:defRPr/>
              </a:pPr>
              <a:t>18/03/2019</a:t>
            </a:fld>
            <a:endParaRPr lang="en-GB" dirty="0"/>
          </a:p>
        </p:txBody>
      </p:sp>
      <p:sp>
        <p:nvSpPr>
          <p:cNvPr id="4" name="Slide Number Placeholder 3">
            <a:extLst>
              <a:ext uri="{FF2B5EF4-FFF2-40B4-BE49-F238E27FC236}">
                <a16:creationId xmlns:a16="http://schemas.microsoft.com/office/drawing/2014/main" id="{2007E90A-E81D-4DDD-93AA-6890E856AF32}"/>
              </a:ext>
            </a:extLst>
          </p:cNvPr>
          <p:cNvSpPr>
            <a:spLocks noGrp="1"/>
          </p:cNvSpPr>
          <p:nvPr>
            <p:ph type="sldNum" sz="quarter" idx="16"/>
          </p:nvPr>
        </p:nvSpPr>
        <p:spPr/>
        <p:txBody>
          <a:bodyPr/>
          <a:lstStyle/>
          <a:p>
            <a:pPr>
              <a:defRPr/>
            </a:pPr>
            <a:fld id="{0723F4AA-6BDB-435B-B70F-96D631AC163B}" type="slidenum">
              <a:rPr lang="en-GB" altLang="en-US" smtClean="0"/>
              <a:pPr>
                <a:defRPr/>
              </a:pPr>
              <a:t>9</a:t>
            </a:fld>
            <a:endParaRPr lang="en-GB" altLang="en-US"/>
          </a:p>
        </p:txBody>
      </p:sp>
      <p:grpSp>
        <p:nvGrpSpPr>
          <p:cNvPr id="5" name="Group 18">
            <a:extLst>
              <a:ext uri="{FF2B5EF4-FFF2-40B4-BE49-F238E27FC236}">
                <a16:creationId xmlns:a16="http://schemas.microsoft.com/office/drawing/2014/main" id="{FDC94F60-D1A0-46B9-B2DB-0A47DE9DBD7B}"/>
              </a:ext>
            </a:extLst>
          </p:cNvPr>
          <p:cNvGrpSpPr>
            <a:grpSpLocks/>
          </p:cNvGrpSpPr>
          <p:nvPr/>
        </p:nvGrpSpPr>
        <p:grpSpPr bwMode="auto">
          <a:xfrm>
            <a:off x="4643438" y="803275"/>
            <a:ext cx="2089150" cy="1366838"/>
            <a:chOff x="1146639" y="3835483"/>
            <a:chExt cx="3043200" cy="2026776"/>
          </a:xfrm>
        </p:grpSpPr>
        <p:pic>
          <p:nvPicPr>
            <p:cNvPr id="6" name="Picture 7">
              <a:extLst>
                <a:ext uri="{FF2B5EF4-FFF2-40B4-BE49-F238E27FC236}">
                  <a16:creationId xmlns:a16="http://schemas.microsoft.com/office/drawing/2014/main" id="{C751CBC6-2F53-4BAC-88E9-746AF54168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639" y="3835483"/>
              <a:ext cx="3043200" cy="202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5C31551-5413-4602-A27B-229817073642}"/>
                </a:ext>
              </a:extLst>
            </p:cNvPr>
            <p:cNvSpPr txBox="1"/>
            <p:nvPr/>
          </p:nvSpPr>
          <p:spPr bwMode="auto">
            <a:xfrm>
              <a:off x="1146639" y="4501660"/>
              <a:ext cx="3043200" cy="694423"/>
            </a:xfrm>
            <a:prstGeom prst="rect">
              <a:avLst/>
            </a:prstGeom>
            <a:solidFill>
              <a:schemeClr val="accent3">
                <a:alpha val="60000"/>
              </a:schemeClr>
            </a:solidFill>
          </p:spPr>
          <p:txBody>
            <a:bodyPr lIns="0" tIns="0" rIns="0" bIns="0" anchor="ctr"/>
            <a:lstStyle/>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AI for science</a:t>
              </a:r>
            </a:p>
          </p:txBody>
        </p:sp>
      </p:grpSp>
      <p:grpSp>
        <p:nvGrpSpPr>
          <p:cNvPr id="8" name="Group 16">
            <a:extLst>
              <a:ext uri="{FF2B5EF4-FFF2-40B4-BE49-F238E27FC236}">
                <a16:creationId xmlns:a16="http://schemas.microsoft.com/office/drawing/2014/main" id="{69D18A68-D51C-473C-A39D-5E8C337E6E9A}"/>
              </a:ext>
            </a:extLst>
          </p:cNvPr>
          <p:cNvGrpSpPr>
            <a:grpSpLocks/>
          </p:cNvGrpSpPr>
          <p:nvPr/>
        </p:nvGrpSpPr>
        <p:grpSpPr bwMode="auto">
          <a:xfrm>
            <a:off x="2381250" y="787400"/>
            <a:ext cx="2078038" cy="1377950"/>
            <a:chOff x="4574133" y="1414621"/>
            <a:chExt cx="3043200" cy="2023089"/>
          </a:xfrm>
        </p:grpSpPr>
        <p:pic>
          <p:nvPicPr>
            <p:cNvPr id="9" name="Picture 46">
              <a:extLst>
                <a:ext uri="{FF2B5EF4-FFF2-40B4-BE49-F238E27FC236}">
                  <a16:creationId xmlns:a16="http://schemas.microsoft.com/office/drawing/2014/main" id="{E19AC236-093B-4614-8BC5-CD7A774FE6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4133" y="1414621"/>
              <a:ext cx="3043200" cy="202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EF92D3F-2DDE-481B-9BA0-18535FAA0409}"/>
                </a:ext>
              </a:extLst>
            </p:cNvPr>
            <p:cNvSpPr txBox="1"/>
            <p:nvPr/>
          </p:nvSpPr>
          <p:spPr bwMode="auto">
            <a:xfrm>
              <a:off x="4574133" y="2078885"/>
              <a:ext cx="3043200" cy="694563"/>
            </a:xfrm>
            <a:prstGeom prst="rect">
              <a:avLst/>
            </a:prstGeom>
            <a:solidFill>
              <a:schemeClr val="accent3">
                <a:alpha val="60000"/>
              </a:schemeClr>
            </a:solidFill>
          </p:spPr>
          <p:txBody>
            <a:bodyPr lIns="0" tIns="0" rIns="0" bIns="0" anchor="ctr"/>
            <a:lstStyle/>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Digital twins: Cities</a:t>
              </a:r>
            </a:p>
          </p:txBody>
        </p:sp>
      </p:grpSp>
      <p:grpSp>
        <p:nvGrpSpPr>
          <p:cNvPr id="11" name="Group 19">
            <a:extLst>
              <a:ext uri="{FF2B5EF4-FFF2-40B4-BE49-F238E27FC236}">
                <a16:creationId xmlns:a16="http://schemas.microsoft.com/office/drawing/2014/main" id="{4C0293B9-24D5-42B0-BD53-B8B59619F782}"/>
              </a:ext>
            </a:extLst>
          </p:cNvPr>
          <p:cNvGrpSpPr>
            <a:grpSpLocks/>
          </p:cNvGrpSpPr>
          <p:nvPr/>
        </p:nvGrpSpPr>
        <p:grpSpPr bwMode="auto">
          <a:xfrm>
            <a:off x="6958013" y="787400"/>
            <a:ext cx="2087562" cy="1362075"/>
            <a:chOff x="4574133" y="3840350"/>
            <a:chExt cx="3043200" cy="2021852"/>
          </a:xfrm>
        </p:grpSpPr>
        <p:pic>
          <p:nvPicPr>
            <p:cNvPr id="12" name="Picture 2">
              <a:extLst>
                <a:ext uri="{FF2B5EF4-FFF2-40B4-BE49-F238E27FC236}">
                  <a16:creationId xmlns:a16="http://schemas.microsoft.com/office/drawing/2014/main" id="{A5C98739-A189-4186-B110-E07B0FC32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133" y="3840350"/>
              <a:ext cx="3043200" cy="202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099E14AC-9BB4-4E93-8457-8857BDFB731A}"/>
                </a:ext>
              </a:extLst>
            </p:cNvPr>
            <p:cNvSpPr txBox="1"/>
            <p:nvPr/>
          </p:nvSpPr>
          <p:spPr bwMode="auto">
            <a:xfrm>
              <a:off x="4574133" y="4382338"/>
              <a:ext cx="3043200" cy="902529"/>
            </a:xfrm>
            <a:prstGeom prst="rect">
              <a:avLst/>
            </a:prstGeom>
            <a:solidFill>
              <a:schemeClr val="accent3">
                <a:alpha val="60000"/>
              </a:schemeClr>
            </a:solidFill>
          </p:spPr>
          <p:txBody>
            <a:bodyPr lIns="0" tIns="0" rIns="0" bIns="0" anchor="ctr"/>
            <a:lstStyle/>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Criminal justice system</a:t>
              </a:r>
            </a:p>
          </p:txBody>
        </p:sp>
      </p:grpSp>
      <p:grpSp>
        <p:nvGrpSpPr>
          <p:cNvPr id="14" name="Group 15">
            <a:extLst>
              <a:ext uri="{FF2B5EF4-FFF2-40B4-BE49-F238E27FC236}">
                <a16:creationId xmlns:a16="http://schemas.microsoft.com/office/drawing/2014/main" id="{61935E8A-236C-465F-B845-018416CA53E9}"/>
              </a:ext>
            </a:extLst>
          </p:cNvPr>
          <p:cNvGrpSpPr>
            <a:grpSpLocks/>
          </p:cNvGrpSpPr>
          <p:nvPr/>
        </p:nvGrpSpPr>
        <p:grpSpPr bwMode="auto">
          <a:xfrm>
            <a:off x="130402" y="836613"/>
            <a:ext cx="2025650" cy="1360487"/>
            <a:chOff x="882542" y="1412777"/>
            <a:chExt cx="3043202" cy="2026777"/>
          </a:xfrm>
        </p:grpSpPr>
        <p:pic>
          <p:nvPicPr>
            <p:cNvPr id="15" name="Picture 7">
              <a:extLst>
                <a:ext uri="{FF2B5EF4-FFF2-40B4-BE49-F238E27FC236}">
                  <a16:creationId xmlns:a16="http://schemas.microsoft.com/office/drawing/2014/main" id="{DBD0E71A-7569-41E3-83D5-45E998F6BA5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2544" y="1412777"/>
              <a:ext cx="3043200" cy="202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F3940FCB-08D6-43BA-B203-600407802552}"/>
                </a:ext>
              </a:extLst>
            </p:cNvPr>
            <p:cNvSpPr txBox="1"/>
            <p:nvPr/>
          </p:nvSpPr>
          <p:spPr bwMode="auto">
            <a:xfrm>
              <a:off x="882542" y="2053683"/>
              <a:ext cx="3043202" cy="692936"/>
            </a:xfrm>
            <a:prstGeom prst="rect">
              <a:avLst/>
            </a:prstGeom>
            <a:solidFill>
              <a:schemeClr val="accent3">
                <a:alpha val="60000"/>
              </a:schemeClr>
            </a:solidFill>
          </p:spPr>
          <p:txBody>
            <a:bodyPr lIns="0" tIns="0" rIns="0" bIns="0" anchor="ctr"/>
            <a:lstStyle/>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Health</a:t>
              </a:r>
            </a:p>
          </p:txBody>
        </p:sp>
      </p:grpSp>
      <p:grpSp>
        <p:nvGrpSpPr>
          <p:cNvPr id="18" name="Group 17">
            <a:extLst>
              <a:ext uri="{FF2B5EF4-FFF2-40B4-BE49-F238E27FC236}">
                <a16:creationId xmlns:a16="http://schemas.microsoft.com/office/drawing/2014/main" id="{7A875176-41E5-44A0-8D3D-F302436C8266}"/>
              </a:ext>
            </a:extLst>
          </p:cNvPr>
          <p:cNvGrpSpPr>
            <a:grpSpLocks/>
          </p:cNvGrpSpPr>
          <p:nvPr/>
        </p:nvGrpSpPr>
        <p:grpSpPr bwMode="auto">
          <a:xfrm>
            <a:off x="2205038" y="2262189"/>
            <a:ext cx="2438400" cy="1377950"/>
            <a:chOff x="8001628" y="1414622"/>
            <a:chExt cx="3043200" cy="2023087"/>
          </a:xfrm>
        </p:grpSpPr>
        <p:pic>
          <p:nvPicPr>
            <p:cNvPr id="19" name="Picture 46">
              <a:extLst>
                <a:ext uri="{FF2B5EF4-FFF2-40B4-BE49-F238E27FC236}">
                  <a16:creationId xmlns:a16="http://schemas.microsoft.com/office/drawing/2014/main" id="{C9626F03-7078-484A-9F1F-890A78796D5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01628" y="1414622"/>
              <a:ext cx="3043200" cy="20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0029B85F-55BB-40A2-B1BE-281F45D89393}"/>
                </a:ext>
              </a:extLst>
            </p:cNvPr>
            <p:cNvSpPr txBox="1"/>
            <p:nvPr/>
          </p:nvSpPr>
          <p:spPr bwMode="auto">
            <a:xfrm>
              <a:off x="8001628" y="2078577"/>
              <a:ext cx="3043200" cy="695176"/>
            </a:xfrm>
            <a:prstGeom prst="rect">
              <a:avLst/>
            </a:prstGeom>
            <a:solidFill>
              <a:schemeClr val="accent3">
                <a:alpha val="60000"/>
              </a:schemeClr>
            </a:solidFill>
          </p:spPr>
          <p:txBody>
            <a:bodyPr lIns="0" tIns="0" rIns="0" bIns="0" anchor="ctr"/>
            <a:lstStyle/>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Digital twins: Complex </a:t>
              </a:r>
            </a:p>
            <a:p>
              <a:pPr algn="ctr" defTabSz="914377" eaLnBrk="1" fontAlgn="auto" hangingPunct="1">
                <a:spcBef>
                  <a:spcPts val="0"/>
                </a:spcBef>
                <a:spcAft>
                  <a:spcPts val="0"/>
                </a:spcAft>
                <a:defRPr/>
              </a:pPr>
              <a:r>
                <a:rPr lang="en-GB" sz="1867" dirty="0">
                  <a:solidFill>
                    <a:prstClr val="white"/>
                  </a:solidFill>
                  <a:latin typeface="Calibri" panose="020F0502020204030204"/>
                  <a:ea typeface="+mn-ea"/>
                </a:rPr>
                <a:t>systems engineering</a:t>
              </a:r>
            </a:p>
          </p:txBody>
        </p:sp>
      </p:grpSp>
      <p:pic>
        <p:nvPicPr>
          <p:cNvPr id="21" name="Picture 7">
            <a:extLst>
              <a:ext uri="{FF2B5EF4-FFF2-40B4-BE49-F238E27FC236}">
                <a16:creationId xmlns:a16="http://schemas.microsoft.com/office/drawing/2014/main" id="{10E77AE4-64CD-4199-B75D-7C99B0E0FA4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1520" y="3796308"/>
            <a:ext cx="8460280" cy="92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26343098-4382-4FAB-B604-446C350C8597}"/>
              </a:ext>
            </a:extLst>
          </p:cNvPr>
          <p:cNvSpPr txBox="1"/>
          <p:nvPr/>
        </p:nvSpPr>
        <p:spPr bwMode="auto">
          <a:xfrm>
            <a:off x="251520" y="3998713"/>
            <a:ext cx="8460280" cy="519113"/>
          </a:xfrm>
          <a:prstGeom prst="rect">
            <a:avLst/>
          </a:prstGeom>
          <a:solidFill>
            <a:schemeClr val="accent3">
              <a:alpha val="60000"/>
            </a:schemeClr>
          </a:solidFill>
        </p:spPr>
        <p:txBody>
          <a:bodyPr lIns="0" tIns="0" rIns="0" bIns="0" anchor="ctr"/>
          <a:lstStyle/>
          <a:p>
            <a:pPr algn="ctr" defTabSz="685783" eaLnBrk="1" fontAlgn="auto" hangingPunct="1">
              <a:spcBef>
                <a:spcPts val="0"/>
              </a:spcBef>
              <a:spcAft>
                <a:spcPts val="0"/>
              </a:spcAft>
              <a:defRPr/>
            </a:pPr>
            <a:r>
              <a:rPr lang="en-US" sz="2700" dirty="0">
                <a:solidFill>
                  <a:prstClr val="white"/>
                </a:solidFill>
                <a:latin typeface="Calibri" panose="020F0502020204030204"/>
              </a:rPr>
              <a:t>Tools, practices and systems for AI</a:t>
            </a:r>
            <a:endParaRPr lang="en-GB" sz="2700" dirty="0">
              <a:solidFill>
                <a:prstClr val="white"/>
              </a:solidFill>
              <a:latin typeface="Calibri" panose="020F0502020204030204"/>
            </a:endParaRPr>
          </a:p>
        </p:txBody>
      </p:sp>
    </p:spTree>
    <p:extLst>
      <p:ext uri="{BB962C8B-B14F-4D97-AF65-F5344CB8AC3E}">
        <p14:creationId xmlns:p14="http://schemas.microsoft.com/office/powerpoint/2010/main" val="431497067"/>
      </p:ext>
    </p:extLst>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7fa597a5e847f07cf163fb619f9efa77">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162ca76256fd612d7d3c8c6d8964d819"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C02856-F721-4C90-8851-9BFE0F5739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CF4741-202D-4812-B71B-D493A1CE7FD2}">
  <ds:schemaRefs>
    <ds:schemaRef ds:uri="http://schemas.microsoft.com/sharepoint/v3/contenttype/forms"/>
  </ds:schemaRefs>
</ds:datastoreItem>
</file>

<file path=customXml/itemProps3.xml><?xml version="1.0" encoding="utf-8"?>
<ds:datastoreItem xmlns:ds="http://schemas.openxmlformats.org/officeDocument/2006/customXml" ds:itemID="{42D3EDB7-0ABD-4BC6-9C2A-32E4FC10473A}">
  <ds:schemaRefs>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dcmitype/"/>
    <ds:schemaRef ds:uri="ddc16f2e-ac79-420b-bf02-152a3fab2b22"/>
    <ds:schemaRef ds:uri="http://schemas.microsoft.com/office/infopath/2007/PartnerControls"/>
    <ds:schemaRef ds:uri="e5618448-e42b-40ea-80d2-fe7c2030a18b"/>
  </ds:schemaRefs>
</ds:datastoreItem>
</file>

<file path=docProps/app.xml><?xml version="1.0" encoding="utf-8"?>
<Properties xmlns="http://schemas.openxmlformats.org/officeDocument/2006/extended-properties" xmlns:vt="http://schemas.openxmlformats.org/officeDocument/2006/docPropsVTypes">
  <Template/>
  <TotalTime>17205</TotalTime>
  <Words>1176</Words>
  <Application>Microsoft Office PowerPoint</Application>
  <PresentationFormat>On-screen Show (16:9)</PresentationFormat>
  <Paragraphs>280</Paragraphs>
  <Slides>32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Gill Sans MT</vt:lpstr>
      <vt:lpstr>Zilla Slab</vt:lpstr>
      <vt:lpstr>Office Theme</vt:lpstr>
      <vt:lpstr>Build a BinderHub   The #TuringWay team Sheffield workshop, 18th March 2019</vt:lpstr>
      <vt:lpstr>Housekeeping</vt:lpstr>
      <vt:lpstr>Agenda</vt:lpstr>
      <vt:lpstr>Notetaking</vt:lpstr>
      <vt:lpstr>PowerPoint Presentation</vt:lpstr>
      <vt:lpstr>The Institute’s partners and collaborators</vt:lpstr>
      <vt:lpstr>Our university network</vt:lpstr>
      <vt:lpstr>PowerPoint Presentation</vt:lpstr>
      <vt:lpstr>PowerPoint Presentation</vt:lpstr>
      <vt:lpstr>The Turing Way A lightly opinionated handbook for reproducible data science   https://github.com/alan-turing-institute/the-turing-way </vt:lpstr>
      <vt:lpstr>Including chapters on:</vt:lpstr>
      <vt:lpstr>Checklists for researcher, PI and admin team</vt:lpstr>
      <vt:lpstr>And more…</vt:lpstr>
      <vt:lpstr>Open Leadership Principles</vt:lpstr>
      <vt:lpstr>Built by a team….and you!</vt:lpstr>
      <vt:lpstr>How can you get involved?</vt:lpstr>
      <vt:lpstr>Join us for the launch!</vt:lpstr>
      <vt:lpstr>Why does reproducible research matter?</vt:lpstr>
      <vt:lpstr>What does reproducible mean?</vt:lpstr>
      <vt:lpstr>Why does this matter?</vt:lpstr>
      <vt:lpstr>Why does this matter?</vt:lpstr>
      <vt:lpstr>Why does this matter?</vt:lpstr>
      <vt:lpstr>Why don’t people do this already?</vt:lpstr>
      <vt:lpstr>Why don’t people do this already?</vt:lpstr>
      <vt:lpstr>How can the Turing Way help?</vt:lpstr>
      <vt:lpstr>Plan for today    https://github.com/alan-turing-institute/the-turing-way </vt:lpstr>
      <vt:lpstr>Goals</vt:lpstr>
      <vt:lpstr>Code of Conduct</vt:lpstr>
      <vt:lpstr>Code of Conduct</vt:lpstr>
      <vt:lpstr>Agenda</vt:lpstr>
      <vt:lpstr>Introduce yourself</vt:lpstr>
      <vt:lpstr>The Turing Way</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Patricia Herterich (Library Services - Collection Management and Development)</cp:lastModifiedBy>
  <cp:revision>147</cp:revision>
  <cp:lastPrinted>2017-11-14T13:34:51Z</cp:lastPrinted>
  <dcterms:created xsi:type="dcterms:W3CDTF">2017-03-06T16:45:41Z</dcterms:created>
  <dcterms:modified xsi:type="dcterms:W3CDTF">2019-03-18T09:44:09Z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